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4" r:id="rId5"/>
  </p:sldMasterIdLst>
  <p:sldIdLst>
    <p:sldId id="256" r:id="rId6"/>
    <p:sldId id="302" r:id="rId7"/>
    <p:sldId id="275" r:id="rId8"/>
    <p:sldId id="278" r:id="rId9"/>
    <p:sldId id="277" r:id="rId10"/>
    <p:sldId id="280" r:id="rId11"/>
    <p:sldId id="284" r:id="rId12"/>
    <p:sldId id="304" r:id="rId13"/>
    <p:sldId id="297" r:id="rId14"/>
    <p:sldId id="300" r:id="rId15"/>
    <p:sldId id="298" r:id="rId16"/>
    <p:sldId id="299" r:id="rId17"/>
    <p:sldId id="303" r:id="rId18"/>
    <p:sldId id="305" r:id="rId19"/>
    <p:sldId id="2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trick, Christine" initials="DC" lastIdx="1" clrIdx="0">
    <p:extLst>
      <p:ext uri="{19B8F6BF-5375-455C-9EA6-DF929625EA0E}">
        <p15:presenceInfo xmlns:p15="http://schemas.microsoft.com/office/powerpoint/2012/main" userId="S::cdietric@slocity.org::1cdd506d-166e-4193-9172-d8cc1ea6a85a" providerId="AD"/>
      </p:ext>
    </p:extLst>
  </p:cmAuthor>
  <p:cmAuthor id="2" name="White, Kelly" initials="WK" lastIdx="1" clrIdx="1">
    <p:extLst>
      <p:ext uri="{19B8F6BF-5375-455C-9EA6-DF929625EA0E}">
        <p15:presenceInfo xmlns:p15="http://schemas.microsoft.com/office/powerpoint/2012/main" userId="S::kwhite@slocity.org::cf5979e8-82f9-499e-8c9c-653987ef5d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26D"/>
    <a:srgbClr val="25AD6F"/>
    <a:srgbClr val="A0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69D0D-8A61-4D38-9177-4B1165537A05}" v="6" dt="2020-09-01T19:50:17.437"/>
    <p1510:client id="{C2BF2718-099A-4E54-AAA6-3F67844888F3}" v="152" dt="2020-09-02T17:54:56.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2" autoAdjust="0"/>
    <p:restoredTop sz="94660"/>
  </p:normalViewPr>
  <p:slideViewPr>
    <p:cSldViewPr snapToGrid="0">
      <p:cViewPr varScale="1">
        <p:scale>
          <a:sx n="114" d="100"/>
          <a:sy n="114" d="100"/>
        </p:scale>
        <p:origin x="13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256494" y="6356352"/>
            <a:ext cx="685800" cy="365125"/>
          </a:xfrm>
        </p:spPr>
        <p:txBody>
          <a:bodyPr vert="horz" lIns="91440" tIns="45720" rIns="91440" bIns="45720" rtlCol="0" anchor="ctr"/>
          <a:lstStyle>
            <a:lvl1pPr marL="0" algn="r" defTabSz="685800" rtl="0" eaLnBrk="1" latinLnBrk="0" hangingPunct="1">
              <a:defRPr sz="825" b="1" kern="1200">
                <a:solidFill>
                  <a:schemeClr val="tx2">
                    <a:lumMod val="60000"/>
                    <a:lumOff val="40000"/>
                  </a:schemeClr>
                </a:solidFill>
                <a:latin typeface="+mn-lt"/>
                <a:ea typeface="+mn-ea"/>
                <a:cs typeface="+mn-cs"/>
              </a:defRPr>
            </a:lvl1pPr>
          </a:lstStyle>
          <a:p>
            <a:fld id="{51603FCB-DA1E-4222-9B03-09787A794A38}" type="slidenum">
              <a:rPr lang="en-US" smtClean="0"/>
              <a:t>‹#›</a:t>
            </a:fld>
            <a:endParaRPr lang="en-US"/>
          </a:p>
        </p:txBody>
      </p:sp>
      <p:sp>
        <p:nvSpPr>
          <p:cNvPr id="3" name="Title 1"/>
          <p:cNvSpPr>
            <a:spLocks noGrp="1"/>
          </p:cNvSpPr>
          <p:nvPr>
            <p:ph type="title"/>
          </p:nvPr>
        </p:nvSpPr>
        <p:spPr>
          <a:xfrm>
            <a:off x="2178424" y="132416"/>
            <a:ext cx="6508377" cy="1143000"/>
          </a:xfrm>
        </p:spPr>
        <p:txBody>
          <a:bodyPr anchor="t"/>
          <a:lstStyle/>
          <a:p>
            <a:r>
              <a:rPr lang="en-US"/>
              <a:t>Click to edit Master title style</a:t>
            </a:r>
            <a:endParaRPr dirty="0"/>
          </a:p>
        </p:txBody>
      </p:sp>
      <p:sp>
        <p:nvSpPr>
          <p:cNvPr id="4" name="Subtitle 2"/>
          <p:cNvSpPr>
            <a:spLocks noGrp="1"/>
          </p:cNvSpPr>
          <p:nvPr>
            <p:ph type="subTitle" idx="1"/>
          </p:nvPr>
        </p:nvSpPr>
        <p:spPr>
          <a:xfrm>
            <a:off x="2184213" y="866432"/>
            <a:ext cx="5457918" cy="618565"/>
          </a:xfrm>
        </p:spPr>
        <p:txBody>
          <a:bodyPr>
            <a:normAutofit/>
          </a:bodyPr>
          <a:lstStyle>
            <a:lvl1pPr marL="0" indent="0" algn="l">
              <a:spcBef>
                <a:spcPct val="0"/>
              </a:spcBef>
              <a:buNone/>
              <a:defRPr sz="1050">
                <a:solidFill>
                  <a:schemeClr val="bg2">
                    <a:lumMod val="50000"/>
                  </a:schemeClr>
                </a:solidFill>
              </a:defRPr>
            </a:lvl1pPr>
            <a:lvl2pPr marL="342900" indent="0" algn="ctr">
              <a:spcBef>
                <a:spcPct val="0"/>
              </a:spcBef>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pic>
        <p:nvPicPr>
          <p:cNvPr id="5" name="Picture 4" descr="SLO City Emblem_4color_lightbkg.png"/>
          <p:cNvPicPr>
            <a:picLocks noChangeAspect="1"/>
          </p:cNvPicPr>
          <p:nvPr/>
        </p:nvPicPr>
        <p:blipFill>
          <a:blip r:embed="rId2"/>
          <a:stretch>
            <a:fillRect/>
          </a:stretch>
        </p:blipFill>
        <p:spPr>
          <a:xfrm>
            <a:off x="260945" y="98850"/>
            <a:ext cx="1852347" cy="186131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68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11" name="Rectangle 10"/>
          <p:cNvSpPr/>
          <p:nvPr/>
        </p:nvSpPr>
        <p:spPr>
          <a:xfrm>
            <a:off x="8148918" y="0"/>
            <a:ext cx="995082" cy="6121400"/>
          </a:xfrm>
          <a:prstGeom prst="rect">
            <a:avLst/>
          </a:prstGeom>
          <a:gradFill flip="none" rotWithShape="1">
            <a:gsLst>
              <a:gs pos="0">
                <a:schemeClr val="bg2">
                  <a:lumMod val="50000"/>
                </a:schemeClr>
              </a:gs>
              <a:gs pos="100000">
                <a:srgbClr val="FFFFFF"/>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200"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51603FCB-DA1E-4222-9B03-09787A794A3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5305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Rectangle 12"/>
          <p:cNvSpPr/>
          <p:nvPr/>
        </p:nvSpPr>
        <p:spPr>
          <a:xfrm>
            <a:off x="8148918" y="0"/>
            <a:ext cx="995082" cy="6121400"/>
          </a:xfrm>
          <a:prstGeom prst="rect">
            <a:avLst/>
          </a:prstGeom>
          <a:gradFill flip="none" rotWithShape="1">
            <a:gsLst>
              <a:gs pos="0">
                <a:schemeClr val="bg2">
                  <a:lumMod val="50000"/>
                </a:schemeClr>
              </a:gs>
              <a:gs pos="100000">
                <a:srgbClr val="FFFFFF"/>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200"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51603FCB-DA1E-4222-9B03-09787A794A3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3617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1"/>
            <a:ext cx="995082" cy="6858000"/>
          </a:xfrm>
          <a:prstGeom prst="rect">
            <a:avLst/>
          </a:prstGeom>
          <a:solidFill>
            <a:schemeClr val="tx2">
              <a:lumMod val="25000"/>
              <a:lumOff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8148918" y="6356352"/>
            <a:ext cx="995083" cy="365125"/>
          </a:xfrm>
        </p:spPr>
        <p:txBody>
          <a:bodyPr/>
          <a:lstStyle>
            <a:lvl1pPr algn="ctr">
              <a:defRPr>
                <a:solidFill>
                  <a:schemeClr val="bg1"/>
                </a:solidFill>
              </a:defRPr>
            </a:lvl1pPr>
          </a:lstStyle>
          <a:p>
            <a:fld id="{8492536C-D157-4961-B9E4-5F8DB899B313}" type="datetimeFigureOut">
              <a:rPr lang="en-US" smtClean="0"/>
              <a:t>9/2/2020</a:t>
            </a:fld>
            <a:endParaRPr lang="en-US"/>
          </a:p>
        </p:txBody>
      </p:sp>
      <p:sp>
        <p:nvSpPr>
          <p:cNvPr id="4" name="Footer Placeholder 3"/>
          <p:cNvSpPr>
            <a:spLocks noGrp="1"/>
          </p:cNvSpPr>
          <p:nvPr>
            <p:ph type="ftr" sz="quarter" idx="11"/>
          </p:nvPr>
        </p:nvSpPr>
        <p:spPr>
          <a:xfrm>
            <a:off x="293131" y="5758553"/>
            <a:ext cx="6007100" cy="365125"/>
          </a:xfrm>
        </p:spPr>
        <p:txBody>
          <a:bodyPr/>
          <a:lstStyle/>
          <a:p>
            <a:endParaRPr lang="en-US"/>
          </a:p>
        </p:txBody>
      </p:sp>
      <p:sp>
        <p:nvSpPr>
          <p:cNvPr id="5" name="Slide Number Placeholder 4"/>
          <p:cNvSpPr>
            <a:spLocks noGrp="1"/>
          </p:cNvSpPr>
          <p:nvPr>
            <p:ph type="sldNum" sz="quarter" idx="12"/>
          </p:nvPr>
        </p:nvSpPr>
        <p:spPr>
          <a:xfrm>
            <a:off x="8444754" y="361018"/>
            <a:ext cx="506506" cy="365125"/>
          </a:xfrm>
        </p:spPr>
        <p:txBody>
          <a:bodyPr/>
          <a:lstStyle/>
          <a:p>
            <a:fld id="{51603FCB-DA1E-4222-9B03-09787A794A38}" type="slidenum">
              <a:rPr lang="en-US" smtClean="0"/>
              <a:t>‹#›</a:t>
            </a:fld>
            <a:endParaRPr lang="en-US"/>
          </a:p>
        </p:txBody>
      </p:sp>
    </p:spTree>
    <p:extLst>
      <p:ext uri="{BB962C8B-B14F-4D97-AF65-F5344CB8AC3E}">
        <p14:creationId xmlns:p14="http://schemas.microsoft.com/office/powerpoint/2010/main" val="13303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8148918" y="0"/>
            <a:ext cx="995082" cy="1003300"/>
          </a:xfrm>
          <a:prstGeom prst="rect">
            <a:avLst/>
          </a:prstGeom>
          <a:gradFill flip="none" rotWithShape="1">
            <a:gsLst>
              <a:gs pos="0">
                <a:schemeClr val="bg2">
                  <a:lumMod val="50000"/>
                </a:schemeClr>
              </a:gs>
              <a:gs pos="100000">
                <a:srgbClr val="FFFFFF"/>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Date Placeholder 1"/>
          <p:cNvSpPr>
            <a:spLocks noGrp="1"/>
          </p:cNvSpPr>
          <p:nvPr>
            <p:ph type="dt" sz="half" idx="10"/>
          </p:nvPr>
        </p:nvSpPr>
        <p:spPr/>
        <p:txBody>
          <a:bodyPr/>
          <a:lstStyle/>
          <a:p>
            <a:fld id="{8492536C-D157-4961-B9E4-5F8DB899B313}"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03FCB-DA1E-4222-9B03-09787A794A38}" type="slidenum">
              <a:rPr lang="en-US" smtClean="0"/>
              <a:t>‹#›</a:t>
            </a:fld>
            <a:endParaRPr lang="en-US"/>
          </a:p>
        </p:txBody>
      </p:sp>
    </p:spTree>
    <p:extLst>
      <p:ext uri="{BB962C8B-B14F-4D97-AF65-F5344CB8AC3E}">
        <p14:creationId xmlns:p14="http://schemas.microsoft.com/office/powerpoint/2010/main" val="18710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9" y="0"/>
            <a:ext cx="718073" cy="835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199" y="995082"/>
            <a:ext cx="3566160" cy="1035424"/>
          </a:xfrm>
        </p:spPr>
        <p:txBody>
          <a:bodyPr anchor="b"/>
          <a:lstStyle>
            <a:lvl1pPr algn="l">
              <a:defRPr sz="21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03FCB-DA1E-4222-9B03-09787A794A38}" type="slidenum">
              <a:rPr lang="en-US" smtClean="0"/>
              <a:t>‹#›</a:t>
            </a:fld>
            <a:endParaRPr lang="en-US"/>
          </a:p>
        </p:txBody>
      </p:sp>
    </p:spTree>
    <p:extLst>
      <p:ext uri="{BB962C8B-B14F-4D97-AF65-F5344CB8AC3E}">
        <p14:creationId xmlns:p14="http://schemas.microsoft.com/office/powerpoint/2010/main" val="150885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0"/>
            <a:ext cx="4397189" cy="835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199" y="995082"/>
            <a:ext cx="3566160" cy="1035424"/>
          </a:xfrm>
        </p:spPr>
        <p:txBody>
          <a:bodyPr anchor="b"/>
          <a:lstStyle>
            <a:lvl1pPr algn="l">
              <a:defRPr sz="2100" b="0"/>
            </a:lvl1pPr>
          </a:lstStyle>
          <a:p>
            <a:r>
              <a:rPr lang="en-US"/>
              <a:t>Click to edit Master title style</a:t>
            </a:r>
            <a:endParaRPr/>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174813" y="6356352"/>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1603FCB-DA1E-4222-9B03-09787A794A38}" type="slidenum">
              <a:rPr lang="en-US" smtClean="0"/>
              <a:t>‹#›</a:t>
            </a:fld>
            <a:endParaRPr lang="en-US"/>
          </a:p>
        </p:txBody>
      </p:sp>
      <p:sp>
        <p:nvSpPr>
          <p:cNvPr id="10" name="Picture Placeholder 9"/>
          <p:cNvSpPr>
            <a:spLocks noGrp="1"/>
          </p:cNvSpPr>
          <p:nvPr>
            <p:ph type="pic" sz="quarter" idx="13"/>
          </p:nvPr>
        </p:nvSpPr>
        <p:spPr>
          <a:xfrm>
            <a:off x="4760258" y="990601"/>
            <a:ext cx="4096512" cy="5012492"/>
          </a:xfrm>
        </p:spPr>
        <p:txBody>
          <a:bodyPr/>
          <a:lstStyle>
            <a:lvl1pPr>
              <a:buNone/>
              <a:defRPr/>
            </a:lvl1pPr>
          </a:lstStyle>
          <a:p>
            <a:r>
              <a:rPr lang="en-US"/>
              <a:t>Click icon to add picture</a:t>
            </a:r>
            <a:endParaRPr dirty="0"/>
          </a:p>
        </p:txBody>
      </p:sp>
      <p:cxnSp>
        <p:nvCxnSpPr>
          <p:cNvPr id="11" name="Straight Connector 10"/>
          <p:cNvCxnSpPr/>
          <p:nvPr/>
        </p:nvCxnSpPr>
        <p:spPr>
          <a:xfrm>
            <a:off x="4756150" y="846138"/>
            <a:ext cx="4387850"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93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6" y="0"/>
            <a:ext cx="1927225" cy="39076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8788" y="4267200"/>
            <a:ext cx="6477000" cy="566738"/>
          </a:xfrm>
        </p:spPr>
        <p:txBody>
          <a:bodyPr anchor="b"/>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95274" y="268288"/>
            <a:ext cx="6858000" cy="363931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4" name="Text Placeholder 3"/>
          <p:cNvSpPr>
            <a:spLocks noGrp="1"/>
          </p:cNvSpPr>
          <p:nvPr>
            <p:ph type="body" sz="half" idx="2"/>
          </p:nvPr>
        </p:nvSpPr>
        <p:spPr>
          <a:xfrm>
            <a:off x="458788" y="4840943"/>
            <a:ext cx="6475412" cy="13042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03FCB-DA1E-4222-9B03-09787A794A38}" type="slidenum">
              <a:rPr lang="en-US" smtClean="0"/>
              <a:t>‹#›</a:t>
            </a:fld>
            <a:endParaRPr lang="en-US"/>
          </a:p>
        </p:txBody>
      </p:sp>
      <p:cxnSp>
        <p:nvCxnSpPr>
          <p:cNvPr id="10" name="Straight Connector 9"/>
          <p:cNvCxnSpPr/>
          <p:nvPr/>
        </p:nvCxnSpPr>
        <p:spPr>
          <a:xfrm>
            <a:off x="7219950" y="3913188"/>
            <a:ext cx="1924050"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33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2" y="0"/>
            <a:ext cx="1008529" cy="39076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8788" y="4267200"/>
            <a:ext cx="6477000" cy="566738"/>
          </a:xfrm>
        </p:spPr>
        <p:txBody>
          <a:bodyPr anchor="b"/>
          <a:lstStyle>
            <a:lvl1pPr algn="l">
              <a:defRPr sz="21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4" name="Text Placeholder 3"/>
          <p:cNvSpPr>
            <a:spLocks noGrp="1"/>
          </p:cNvSpPr>
          <p:nvPr>
            <p:ph type="body" sz="half" idx="2"/>
          </p:nvPr>
        </p:nvSpPr>
        <p:spPr>
          <a:xfrm>
            <a:off x="458788" y="4840943"/>
            <a:ext cx="6475412" cy="13042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35472" y="361018"/>
            <a:ext cx="1008529" cy="365125"/>
          </a:xfrm>
        </p:spPr>
        <p:txBody>
          <a:bodyPr/>
          <a:lstStyle>
            <a:lvl1pPr algn="ctr">
              <a:defRPr/>
            </a:lvl1pPr>
          </a:lstStyle>
          <a:p>
            <a:fld id="{51603FCB-DA1E-4222-9B03-09787A794A38}" type="slidenum">
              <a:rPr lang="en-US" smtClean="0"/>
              <a:t>‹#›</a:t>
            </a:fld>
            <a:endParaRPr lang="en-US"/>
          </a:p>
        </p:txBody>
      </p:sp>
      <p:sp>
        <p:nvSpPr>
          <p:cNvPr id="10" name="Picture Placeholder 2"/>
          <p:cNvSpPr>
            <a:spLocks noGrp="1"/>
          </p:cNvSpPr>
          <p:nvPr>
            <p:ph type="pic" idx="13"/>
          </p:nvPr>
        </p:nvSpPr>
        <p:spPr>
          <a:xfrm>
            <a:off x="3352800" y="268290"/>
            <a:ext cx="4701988" cy="1775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11" name="Picture Placeholder 2"/>
          <p:cNvSpPr>
            <a:spLocks noGrp="1"/>
          </p:cNvSpPr>
          <p:nvPr>
            <p:ph type="pic" idx="14"/>
          </p:nvPr>
        </p:nvSpPr>
        <p:spPr>
          <a:xfrm>
            <a:off x="3352800" y="2131937"/>
            <a:ext cx="2304288" cy="1775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12" name="Picture Placeholder 2"/>
          <p:cNvSpPr>
            <a:spLocks noGrp="1"/>
          </p:cNvSpPr>
          <p:nvPr>
            <p:ph type="pic" idx="15"/>
          </p:nvPr>
        </p:nvSpPr>
        <p:spPr>
          <a:xfrm>
            <a:off x="5750500" y="2131937"/>
            <a:ext cx="2304288" cy="1775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13" name="Rectangle 12"/>
          <p:cNvSpPr/>
          <p:nvPr/>
        </p:nvSpPr>
        <p:spPr>
          <a:xfrm flipV="1">
            <a:off x="8135472" y="3861882"/>
            <a:ext cx="100852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Tree>
    <p:extLst>
      <p:ext uri="{BB962C8B-B14F-4D97-AF65-F5344CB8AC3E}">
        <p14:creationId xmlns:p14="http://schemas.microsoft.com/office/powerpoint/2010/main" val="261754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0"/>
            <a:ext cx="1931894" cy="1914208"/>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492536C-D157-4961-B9E4-5F8DB899B313}"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12106" y="361018"/>
            <a:ext cx="1931894" cy="365125"/>
          </a:xfrm>
        </p:spPr>
        <p:txBody>
          <a:bodyPr/>
          <a:lstStyle>
            <a:lvl1pPr algn="ctr">
              <a:defRPr/>
            </a:lvl1pPr>
          </a:lstStyle>
          <a:p>
            <a:fld id="{51603FCB-DA1E-4222-9B03-09787A794A38}" type="slidenum">
              <a:rPr lang="en-US" smtClean="0"/>
              <a:t>‹#›</a:t>
            </a:fld>
            <a:endParaRPr lang="en-US"/>
          </a:p>
        </p:txBody>
      </p:sp>
      <p:cxnSp>
        <p:nvCxnSpPr>
          <p:cNvPr id="9" name="Straight Connector 8"/>
          <p:cNvCxnSpPr/>
          <p:nvPr/>
        </p:nvCxnSpPr>
        <p:spPr>
          <a:xfrm>
            <a:off x="7213600" y="1912938"/>
            <a:ext cx="1930400"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766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9" y="268288"/>
            <a:ext cx="718073" cy="566928"/>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Vertical Title 1"/>
          <p:cNvSpPr>
            <a:spLocks noGrp="1"/>
          </p:cNvSpPr>
          <p:nvPr>
            <p:ph type="title" orient="vert"/>
          </p:nvPr>
        </p:nvSpPr>
        <p:spPr>
          <a:xfrm>
            <a:off x="7543799" y="1035426"/>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6"/>
            <a:ext cx="6019800" cy="51097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492536C-D157-4961-B9E4-5F8DB899B313}"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03FCB-DA1E-4222-9B03-09787A794A38}" type="slidenum">
              <a:rPr lang="en-US" smtClean="0"/>
              <a:t>‹#›</a:t>
            </a:fld>
            <a:endParaRPr lang="en-US"/>
          </a:p>
        </p:txBody>
      </p:sp>
    </p:spTree>
    <p:extLst>
      <p:ext uri="{BB962C8B-B14F-4D97-AF65-F5344CB8AC3E}">
        <p14:creationId xmlns:p14="http://schemas.microsoft.com/office/powerpoint/2010/main" val="117997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1"/>
            <a:ext cx="1931894" cy="6857998"/>
          </a:xfrm>
          <a:prstGeom prst="rect">
            <a:avLst/>
          </a:prstGeom>
          <a:solidFill>
            <a:schemeClr val="tx2">
              <a:lumMod val="25000"/>
              <a:lumOff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457199" y="2209801"/>
            <a:ext cx="6508377" cy="3793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a:xfrm>
            <a:off x="174813" y="5740514"/>
            <a:ext cx="6007100" cy="365125"/>
          </a:xfrm>
        </p:spPr>
        <p:txBody>
          <a:bodyPr/>
          <a:lstStyle/>
          <a:p>
            <a:endParaRPr lang="en-US"/>
          </a:p>
        </p:txBody>
      </p:sp>
      <p:sp>
        <p:nvSpPr>
          <p:cNvPr id="4" name="Date Placeholder 3"/>
          <p:cNvSpPr>
            <a:spLocks noGrp="1"/>
          </p:cNvSpPr>
          <p:nvPr>
            <p:ph type="dt" sz="half" idx="10"/>
          </p:nvPr>
        </p:nvSpPr>
        <p:spPr>
          <a:xfrm>
            <a:off x="7212106" y="6356352"/>
            <a:ext cx="1931894" cy="365125"/>
          </a:xfrm>
        </p:spPr>
        <p:txBody>
          <a:bodyPr/>
          <a:lstStyle>
            <a:lvl1pPr algn="ctr">
              <a:defRPr/>
            </a:lvl1pPr>
          </a:lstStyle>
          <a:p>
            <a:fld id="{8492536C-D157-4961-B9E4-5F8DB899B313}" type="datetimeFigureOut">
              <a:rPr lang="en-US" smtClean="0"/>
              <a:t>9/2/2020</a:t>
            </a:fld>
            <a:endParaRPr lang="en-US"/>
          </a:p>
        </p:txBody>
      </p:sp>
      <p:cxnSp>
        <p:nvCxnSpPr>
          <p:cNvPr id="10" name="Straight Connector 9"/>
          <p:cNvCxnSpPr/>
          <p:nvPr/>
        </p:nvCxnSpPr>
        <p:spPr>
          <a:xfrm rot="5400000">
            <a:off x="3785791" y="3429398"/>
            <a:ext cx="6857206"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9" name="Picture 8" descr="SLO City Emblem_1color_lightbkgd.png"/>
          <p:cNvPicPr>
            <a:picLocks noChangeAspect="1"/>
          </p:cNvPicPr>
          <p:nvPr/>
        </p:nvPicPr>
        <p:blipFill>
          <a:blip r:embed="rId2">
            <a:alphaModFix amt="13000"/>
          </a:blip>
          <a:stretch>
            <a:fillRect/>
          </a:stretch>
        </p:blipFill>
        <p:spPr>
          <a:xfrm>
            <a:off x="7340601" y="254002"/>
            <a:ext cx="1676401" cy="1676401"/>
          </a:xfrm>
          <a:prstGeom prst="rect">
            <a:avLst/>
          </a:prstGeom>
        </p:spPr>
      </p:pic>
    </p:spTree>
    <p:extLst>
      <p:ext uri="{BB962C8B-B14F-4D97-AF65-F5344CB8AC3E}">
        <p14:creationId xmlns:p14="http://schemas.microsoft.com/office/powerpoint/2010/main" val="86165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9" name="Rounded Rectangle 8"/>
          <p:cNvSpPr/>
          <p:nvPr userDrawn="1"/>
        </p:nvSpPr>
        <p:spPr>
          <a:xfrm>
            <a:off x="-178025" y="909562"/>
            <a:ext cx="9080725"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userDrawn="1"/>
        </p:nvSpPr>
        <p:spPr>
          <a:xfrm>
            <a:off x="0" y="-16183"/>
            <a:ext cx="8005550"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43748"/>
            <a:ext cx="78867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7" name="Text Placeholder 2"/>
          <p:cNvSpPr>
            <a:spLocks noGrp="1"/>
          </p:cNvSpPr>
          <p:nvPr>
            <p:ph idx="1"/>
          </p:nvPr>
        </p:nvSpPr>
        <p:spPr>
          <a:xfrm>
            <a:off x="628650" y="1505119"/>
            <a:ext cx="7886700" cy="49020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641350" y="6504775"/>
            <a:ext cx="43243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104840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Slice">
    <p:spTree>
      <p:nvGrpSpPr>
        <p:cNvPr id="1" name=""/>
        <p:cNvGrpSpPr/>
        <p:nvPr/>
      </p:nvGrpSpPr>
      <p:grpSpPr>
        <a:xfrm>
          <a:off x="0" y="0"/>
          <a:ext cx="0" cy="0"/>
          <a:chOff x="0" y="0"/>
          <a:chExt cx="0" cy="0"/>
        </a:xfrm>
      </p:grpSpPr>
      <p:sp>
        <p:nvSpPr>
          <p:cNvPr id="11" name="Rounded Rectangle 10"/>
          <p:cNvSpPr/>
          <p:nvPr userDrawn="1"/>
        </p:nvSpPr>
        <p:spPr>
          <a:xfrm>
            <a:off x="-195943" y="5331279"/>
            <a:ext cx="9096677"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641350" y="6488592"/>
            <a:ext cx="4324350" cy="187338"/>
          </a:xfrm>
          <a:prstGeom prst="rect">
            <a:avLst/>
          </a:prstGeom>
        </p:spPr>
        <p:txBody>
          <a:bodyPr/>
          <a:lstStyle>
            <a:lvl1pPr algn="ctr">
              <a:defRPr sz="1100">
                <a:latin typeface="+mj-lt"/>
              </a:defRPr>
            </a:lvl1pPr>
          </a:lstStyle>
          <a:p>
            <a:r>
              <a:rPr lang="en-US" dirty="0"/>
              <a:t>League of California Cities  │   www.cacities.org</a:t>
            </a:r>
          </a:p>
        </p:txBody>
      </p:sp>
      <p:sp>
        <p:nvSpPr>
          <p:cNvPr id="8" name="Rectangle 7"/>
          <p:cNvSpPr/>
          <p:nvPr userDrawn="1"/>
        </p:nvSpPr>
        <p:spPr>
          <a:xfrm>
            <a:off x="0" y="1228725"/>
            <a:ext cx="7638881" cy="42767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1"/>
          </p:nvPr>
        </p:nvSpPr>
        <p:spPr>
          <a:xfrm>
            <a:off x="376153" y="1876425"/>
            <a:ext cx="6886575" cy="1771650"/>
          </a:xfrm>
          <a:prstGeom prst="rect">
            <a:avLst/>
          </a:prstGeom>
        </p:spPr>
        <p:txBody>
          <a:bodyPr/>
          <a:lstStyle>
            <a:lvl1pPr marL="0" indent="0">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2" name="Text Placeholder 11"/>
          <p:cNvSpPr>
            <a:spLocks noGrp="1"/>
          </p:cNvSpPr>
          <p:nvPr>
            <p:ph type="body" sz="quarter" idx="12"/>
          </p:nvPr>
        </p:nvSpPr>
        <p:spPr>
          <a:xfrm>
            <a:off x="376238" y="3714750"/>
            <a:ext cx="6886575" cy="1009650"/>
          </a:xfrm>
          <a:prstGeom prst="rect">
            <a:avLst/>
          </a:prstGeom>
        </p:spPr>
        <p:txBody>
          <a:bodyPr/>
          <a:lstStyle>
            <a:lvl1pPr marL="0" indent="0">
              <a:buNone/>
              <a:defRPr sz="32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8048" y="193221"/>
            <a:ext cx="1573545" cy="536514"/>
          </a:xfrm>
          <a:prstGeom prst="rect">
            <a:avLst/>
          </a:prstGeom>
        </p:spPr>
      </p:pic>
      <p:sp>
        <p:nvSpPr>
          <p:cNvPr id="10" name="Date Placeholder 3"/>
          <p:cNvSpPr>
            <a:spLocks noGrp="1"/>
          </p:cNvSpPr>
          <p:nvPr>
            <p:ph type="dt" sz="half" idx="10"/>
          </p:nvPr>
        </p:nvSpPr>
        <p:spPr>
          <a:xfrm>
            <a:off x="6157534" y="6488591"/>
            <a:ext cx="2743200" cy="187339"/>
          </a:xfrm>
          <a:prstGeom prst="rect">
            <a:avLst/>
          </a:prstGeom>
        </p:spPr>
        <p:txBody>
          <a:bodyPr/>
          <a:lstStyle>
            <a:lvl1pPr algn="r">
              <a:defRPr sz="1200">
                <a:latin typeface="+mj-lt"/>
              </a:defRPr>
            </a:lvl1pPr>
          </a:lstStyle>
          <a:p>
            <a:fld id="{E896D116-96A1-403F-9088-AEAB1FAC8899}" type="datetimeFigureOut">
              <a:rPr lang="en-US" smtClean="0"/>
              <a:pPr/>
              <a:t>9/2/2020</a:t>
            </a:fld>
            <a:endParaRPr lang="en-US" dirty="0"/>
          </a:p>
        </p:txBody>
      </p:sp>
    </p:spTree>
    <p:extLst>
      <p:ext uri="{BB962C8B-B14F-4D97-AF65-F5344CB8AC3E}">
        <p14:creationId xmlns:p14="http://schemas.microsoft.com/office/powerpoint/2010/main" val="86764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fld id="{13BBD328-EDF5-4A44-8856-681E406944D0}" type="datetimeFigureOut">
              <a:rPr lang="en-US" smtClean="0"/>
              <a:t>9/2/2020</a:t>
            </a:fld>
            <a:endParaRPr lang="en-US"/>
          </a:p>
        </p:txBody>
      </p:sp>
      <p:sp>
        <p:nvSpPr>
          <p:cNvPr id="7" name="Rectangle 6"/>
          <p:cNvSpPr/>
          <p:nvPr userDrawn="1"/>
        </p:nvSpPr>
        <p:spPr>
          <a:xfrm>
            <a:off x="0" y="0"/>
            <a:ext cx="30102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13" name="Title Placeholder 1"/>
          <p:cNvSpPr>
            <a:spLocks noGrp="1"/>
          </p:cNvSpPr>
          <p:nvPr>
            <p:ph type="title"/>
          </p:nvPr>
        </p:nvSpPr>
        <p:spPr>
          <a:xfrm>
            <a:off x="240234" y="1382208"/>
            <a:ext cx="2624347" cy="4093584"/>
          </a:xfrm>
          <a:prstGeom prst="rect">
            <a:avLst/>
          </a:prstGeom>
        </p:spPr>
        <p:txBody>
          <a:bodyPr vert="horz" lIns="91440" tIns="45720" rIns="91440" bIns="45720" rtlCol="0" anchor="ctr">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1"/>
          </p:nvPr>
        </p:nvSpPr>
        <p:spPr>
          <a:xfrm>
            <a:off x="3835400" y="720725"/>
            <a:ext cx="4838700" cy="55022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Isosceles Triangle 10"/>
          <p:cNvSpPr/>
          <p:nvPr userDrawn="1"/>
        </p:nvSpPr>
        <p:spPr>
          <a:xfrm rot="5400000">
            <a:off x="2686443" y="3241239"/>
            <a:ext cx="1011504" cy="4612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6" name="Rounded Rectangle 5"/>
          <p:cNvSpPr/>
          <p:nvPr userDrawn="1"/>
        </p:nvSpPr>
        <p:spPr>
          <a:xfrm>
            <a:off x="-34925" y="6547639"/>
            <a:ext cx="8040475" cy="1849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Footer Placeholder 4"/>
          <p:cNvSpPr>
            <a:spLocks noGrp="1"/>
          </p:cNvSpPr>
          <p:nvPr>
            <p:ph type="ftr" sz="quarter" idx="3"/>
          </p:nvPr>
        </p:nvSpPr>
        <p:spPr>
          <a:xfrm>
            <a:off x="-641350" y="6504775"/>
            <a:ext cx="4324350" cy="315927"/>
          </a:xfrm>
          <a:prstGeom prst="rect">
            <a:avLst/>
          </a:prstGeom>
        </p:spPr>
        <p:txBody>
          <a:bodyPr/>
          <a:lstStyle>
            <a:lvl1pPr algn="ctr">
              <a:defRPr sz="1100">
                <a:solidFill>
                  <a:schemeClr val="bg1"/>
                </a:solidFill>
                <a:latin typeface="+mj-lt"/>
              </a:defRPr>
            </a:lvl1pPr>
          </a:lstStyle>
          <a:p>
            <a:r>
              <a:rPr lang="en-US" dirty="0"/>
              <a:t>League of California Cities  │   www.cacities.org</a:t>
            </a:r>
          </a:p>
        </p:txBody>
      </p:sp>
    </p:spTree>
    <p:extLst>
      <p:ext uri="{BB962C8B-B14F-4D97-AF65-F5344CB8AC3E}">
        <p14:creationId xmlns:p14="http://schemas.microsoft.com/office/powerpoint/2010/main" val="85764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505119"/>
            <a:ext cx="3886200" cy="50447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05119"/>
            <a:ext cx="3886200" cy="50447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641350" y="6504775"/>
            <a:ext cx="4324350" cy="315927"/>
          </a:xfrm>
          <a:prstGeom prst="rect">
            <a:avLst/>
          </a:prstGeom>
        </p:spPr>
        <p:txBody>
          <a:bodyPr/>
          <a:lstStyle>
            <a:lvl1pPr algn="ctr">
              <a:defRPr sz="1100">
                <a:latin typeface="+mj-lt"/>
              </a:defRPr>
            </a:lvl1pPr>
          </a:lstStyle>
          <a:p>
            <a:r>
              <a:rPr lang="en-US" dirty="0"/>
              <a:t>League of California Cities  │   www.cacities.org</a:t>
            </a:r>
          </a:p>
        </p:txBody>
      </p:sp>
      <p:sp>
        <p:nvSpPr>
          <p:cNvPr id="14" name="Rounded Rectangle 13"/>
          <p:cNvSpPr/>
          <p:nvPr userDrawn="1"/>
        </p:nvSpPr>
        <p:spPr>
          <a:xfrm>
            <a:off x="-178025" y="909562"/>
            <a:ext cx="9080725"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userDrawn="1"/>
        </p:nvSpPr>
        <p:spPr>
          <a:xfrm>
            <a:off x="0" y="-16183"/>
            <a:ext cx="8005550"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628650" y="243748"/>
            <a:ext cx="78867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6449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12973"/>
            <a:ext cx="3886200" cy="46449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12973"/>
            <a:ext cx="3886200" cy="46449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641350" y="6504775"/>
            <a:ext cx="4324350" cy="315927"/>
          </a:xfrm>
          <a:prstGeom prst="rect">
            <a:avLst/>
          </a:prstGeom>
        </p:spPr>
        <p:txBody>
          <a:bodyPr/>
          <a:lstStyle>
            <a:lvl1pPr algn="ctr">
              <a:defRPr sz="1100">
                <a:latin typeface="+mj-lt"/>
              </a:defRPr>
            </a:lvl1pPr>
          </a:lstStyle>
          <a:p>
            <a:r>
              <a:rPr lang="en-US" dirty="0"/>
              <a:t>League of California Cities  │   www.cacities.org</a:t>
            </a:r>
          </a:p>
        </p:txBody>
      </p:sp>
      <p:sp>
        <p:nvSpPr>
          <p:cNvPr id="8" name="Text Placeholder 2"/>
          <p:cNvSpPr>
            <a:spLocks noGrp="1"/>
          </p:cNvSpPr>
          <p:nvPr>
            <p:ph type="body" idx="10"/>
          </p:nvPr>
        </p:nvSpPr>
        <p:spPr>
          <a:xfrm>
            <a:off x="629842" y="1327539"/>
            <a:ext cx="3868340" cy="44925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Text Placeholder 4"/>
          <p:cNvSpPr>
            <a:spLocks noGrp="1"/>
          </p:cNvSpPr>
          <p:nvPr>
            <p:ph type="body" sz="quarter" idx="11"/>
          </p:nvPr>
        </p:nvSpPr>
        <p:spPr>
          <a:xfrm>
            <a:off x="4629151" y="1327539"/>
            <a:ext cx="3887391" cy="44925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4" name="Rounded Rectangle 13"/>
          <p:cNvSpPr/>
          <p:nvPr userDrawn="1"/>
        </p:nvSpPr>
        <p:spPr>
          <a:xfrm>
            <a:off x="-178025" y="909562"/>
            <a:ext cx="9080725"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userDrawn="1"/>
        </p:nvSpPr>
        <p:spPr>
          <a:xfrm>
            <a:off x="0" y="-16183"/>
            <a:ext cx="8005550"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628650" y="243748"/>
            <a:ext cx="78867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1071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094569" y="0"/>
            <a:ext cx="5049431" cy="6858000"/>
          </a:xfrm>
          <a:prstGeom prst="rect">
            <a:avLst/>
          </a:prstGeom>
        </p:spPr>
        <p:txBody>
          <a:bodyPr/>
          <a:lstStyle/>
          <a:p>
            <a:r>
              <a:rPr lang="en-US"/>
              <a:t>Click icon to add picture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13BBD328-EDF5-4A44-8856-681E406944D0}" type="datetimeFigureOut">
              <a:rPr lang="en-US" smtClean="0"/>
              <a:t>9/2/2020</a:t>
            </a:fld>
            <a:endParaRPr lang="en-US"/>
          </a:p>
        </p:txBody>
      </p:sp>
      <p:sp>
        <p:nvSpPr>
          <p:cNvPr id="7" name="Rectangle 6"/>
          <p:cNvSpPr/>
          <p:nvPr userDrawn="1"/>
        </p:nvSpPr>
        <p:spPr>
          <a:xfrm>
            <a:off x="0" y="0"/>
            <a:ext cx="41593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8" name="Isosceles Triangle 7"/>
          <p:cNvSpPr/>
          <p:nvPr userDrawn="1"/>
        </p:nvSpPr>
        <p:spPr>
          <a:xfrm rot="5400000">
            <a:off x="3819440" y="3198377"/>
            <a:ext cx="1011504" cy="4612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13" name="Title Placeholder 1"/>
          <p:cNvSpPr>
            <a:spLocks noGrp="1"/>
          </p:cNvSpPr>
          <p:nvPr>
            <p:ph type="title"/>
          </p:nvPr>
        </p:nvSpPr>
        <p:spPr>
          <a:xfrm>
            <a:off x="628650" y="1382208"/>
            <a:ext cx="2931846" cy="4093584"/>
          </a:xfrm>
          <a:prstGeom prst="rect">
            <a:avLst/>
          </a:prstGeom>
        </p:spPr>
        <p:txBody>
          <a:bodyPr vert="horz" lIns="91440" tIns="45720" rIns="91440" bIns="45720" rtlCol="0" anchor="ctr">
            <a:normAutofit/>
          </a:bodyPr>
          <a:lstStyle>
            <a:lvl1pPr>
              <a:defRPr sz="3600">
                <a:solidFill>
                  <a:schemeClr val="bg1"/>
                </a:solidFill>
              </a:defRPr>
            </a:lvl1pPr>
          </a:lstStyle>
          <a:p>
            <a:r>
              <a:rPr lang="en-US"/>
              <a:t>Click to edit Master title style</a:t>
            </a:r>
            <a:endParaRPr lang="en-US" dirty="0"/>
          </a:p>
        </p:txBody>
      </p:sp>
      <p:sp>
        <p:nvSpPr>
          <p:cNvPr id="16" name="Rounded Rectangle 15"/>
          <p:cNvSpPr/>
          <p:nvPr userDrawn="1"/>
        </p:nvSpPr>
        <p:spPr>
          <a:xfrm>
            <a:off x="-44450" y="6547639"/>
            <a:ext cx="8050000" cy="1849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641350" y="6504775"/>
            <a:ext cx="4324350" cy="315927"/>
          </a:xfrm>
          <a:prstGeom prst="rect">
            <a:avLst/>
          </a:prstGeom>
        </p:spPr>
        <p:txBody>
          <a:bodyPr/>
          <a:lstStyle>
            <a:lvl1pPr algn="ctr">
              <a:defRPr sz="1100">
                <a:solidFill>
                  <a:schemeClr val="bg1"/>
                </a:solidFill>
                <a:latin typeface="+mj-lt"/>
              </a:defRPr>
            </a:lvl1pPr>
          </a:lstStyle>
          <a:p>
            <a:r>
              <a:rPr lang="en-US" dirty="0"/>
              <a:t>League of California Cities  │   www.cacities.org</a:t>
            </a:r>
          </a:p>
        </p:txBody>
      </p:sp>
    </p:spTree>
    <p:extLst>
      <p:ext uri="{BB962C8B-B14F-4D97-AF65-F5344CB8AC3E}">
        <p14:creationId xmlns:p14="http://schemas.microsoft.com/office/powerpoint/2010/main" val="373481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57425" y="0"/>
            <a:ext cx="6886575" cy="6858000"/>
          </a:xfrm>
          <a:prstGeom prst="rect">
            <a:avLst/>
          </a:prstGeom>
        </p:spPr>
        <p:txBody>
          <a:bodyPr/>
          <a:lstStyle/>
          <a:p>
            <a:r>
              <a:rPr lang="en-US"/>
              <a:t>Click icon to add picture</a:t>
            </a:r>
          </a:p>
        </p:txBody>
      </p:sp>
      <p:sp>
        <p:nvSpPr>
          <p:cNvPr id="7" name="Rounded Rectangle 6"/>
          <p:cNvSpPr/>
          <p:nvPr userDrawn="1"/>
        </p:nvSpPr>
        <p:spPr>
          <a:xfrm>
            <a:off x="186117" y="744468"/>
            <a:ext cx="6408892" cy="52193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400" y="953267"/>
            <a:ext cx="5310904" cy="1744716"/>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82400" y="2697983"/>
            <a:ext cx="5310904" cy="32011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641350" y="6504775"/>
            <a:ext cx="43243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732732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hotos">
    <p:spTree>
      <p:nvGrpSpPr>
        <p:cNvPr id="1" name=""/>
        <p:cNvGrpSpPr/>
        <p:nvPr/>
      </p:nvGrpSpPr>
      <p:grpSpPr>
        <a:xfrm>
          <a:off x="0" y="0"/>
          <a:ext cx="0" cy="0"/>
          <a:chOff x="0" y="0"/>
          <a:chExt cx="0" cy="0"/>
        </a:xfrm>
      </p:grpSpPr>
      <p:sp>
        <p:nvSpPr>
          <p:cNvPr id="8" name="Rounded Rectangle 7"/>
          <p:cNvSpPr/>
          <p:nvPr userDrawn="1"/>
        </p:nvSpPr>
        <p:spPr>
          <a:xfrm>
            <a:off x="3831193" y="-9524"/>
            <a:ext cx="5321347" cy="5470216"/>
          </a:xfrm>
          <a:custGeom>
            <a:avLst/>
            <a:gdLst>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0 w 6332851"/>
              <a:gd name="connsiteY7" fmla="*/ 5226085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5377990 w 6332851"/>
              <a:gd name="connsiteY4" fmla="*/ 526654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5377990 w 6332851"/>
              <a:gd name="connsiteY4" fmla="*/ 526654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5572023"/>
              <a:gd name="connsiteY0" fmla="*/ 1045242 h 6271327"/>
              <a:gd name="connsiteX1" fmla="*/ 1045242 w 5572023"/>
              <a:gd name="connsiteY1" fmla="*/ 0 h 6271327"/>
              <a:gd name="connsiteX2" fmla="*/ 5287609 w 5572023"/>
              <a:gd name="connsiteY2" fmla="*/ 0 h 6271327"/>
              <a:gd name="connsiteX3" fmla="*/ 5135229 w 5572023"/>
              <a:gd name="connsiteY3" fmla="*/ 1441752 h 6271327"/>
              <a:gd name="connsiteX4" fmla="*/ 5377990 w 5572023"/>
              <a:gd name="connsiteY4" fmla="*/ 5266545 h 6271327"/>
              <a:gd name="connsiteX5" fmla="*/ 5287609 w 5572023"/>
              <a:gd name="connsiteY5" fmla="*/ 6271327 h 6271327"/>
              <a:gd name="connsiteX6" fmla="*/ 1045242 w 5572023"/>
              <a:gd name="connsiteY6" fmla="*/ 6271327 h 6271327"/>
              <a:gd name="connsiteX7" fmla="*/ 8092 w 5572023"/>
              <a:gd name="connsiteY7" fmla="*/ 5428386 h 6271327"/>
              <a:gd name="connsiteX8" fmla="*/ 0 w 5572023"/>
              <a:gd name="connsiteY8" fmla="*/ 1045242 h 6271327"/>
              <a:gd name="connsiteX0" fmla="*/ 0 w 5572023"/>
              <a:gd name="connsiteY0" fmla="*/ 1045242 h 6271327"/>
              <a:gd name="connsiteX1" fmla="*/ 1045242 w 5572023"/>
              <a:gd name="connsiteY1" fmla="*/ 0 h 6271327"/>
              <a:gd name="connsiteX2" fmla="*/ 4883007 w 5572023"/>
              <a:gd name="connsiteY2" fmla="*/ 946768 h 6271327"/>
              <a:gd name="connsiteX3" fmla="*/ 5135229 w 5572023"/>
              <a:gd name="connsiteY3" fmla="*/ 1441752 h 6271327"/>
              <a:gd name="connsiteX4" fmla="*/ 5377990 w 5572023"/>
              <a:gd name="connsiteY4" fmla="*/ 5266545 h 6271327"/>
              <a:gd name="connsiteX5" fmla="*/ 5287609 w 5572023"/>
              <a:gd name="connsiteY5" fmla="*/ 6271327 h 6271327"/>
              <a:gd name="connsiteX6" fmla="*/ 1045242 w 5572023"/>
              <a:gd name="connsiteY6" fmla="*/ 6271327 h 6271327"/>
              <a:gd name="connsiteX7" fmla="*/ 8092 w 5572023"/>
              <a:gd name="connsiteY7" fmla="*/ 5428386 h 6271327"/>
              <a:gd name="connsiteX8" fmla="*/ 0 w 5572023"/>
              <a:gd name="connsiteY8" fmla="*/ 1045242 h 6271327"/>
              <a:gd name="connsiteX0" fmla="*/ 0 w 5572023"/>
              <a:gd name="connsiteY0" fmla="*/ 336189 h 5562274"/>
              <a:gd name="connsiteX1" fmla="*/ 1522672 w 5572023"/>
              <a:gd name="connsiteY1" fmla="*/ 100151 h 5562274"/>
              <a:gd name="connsiteX2" fmla="*/ 4883007 w 5572023"/>
              <a:gd name="connsiteY2" fmla="*/ 237715 h 5562274"/>
              <a:gd name="connsiteX3" fmla="*/ 5135229 w 5572023"/>
              <a:gd name="connsiteY3" fmla="*/ 732699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135229 w 5572023"/>
              <a:gd name="connsiteY3" fmla="*/ 732699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5230965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5230965 w 5572023"/>
              <a:gd name="connsiteY2" fmla="*/ 100150 h 5562274"/>
              <a:gd name="connsiteX3" fmla="*/ 5256610 w 5572023"/>
              <a:gd name="connsiteY3" fmla="*/ 805527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378475"/>
              <a:gd name="connsiteY0" fmla="*/ 336189 h 5562274"/>
              <a:gd name="connsiteX1" fmla="*/ 1522672 w 5378475"/>
              <a:gd name="connsiteY1" fmla="*/ 100151 h 5562274"/>
              <a:gd name="connsiteX2" fmla="*/ 5230965 w 5378475"/>
              <a:gd name="connsiteY2" fmla="*/ 100150 h 5562274"/>
              <a:gd name="connsiteX3" fmla="*/ 5256610 w 5378475"/>
              <a:gd name="connsiteY3" fmla="*/ 805527 h 5562274"/>
              <a:gd name="connsiteX4" fmla="*/ 5377990 w 5378475"/>
              <a:gd name="connsiteY4" fmla="*/ 4557492 h 5562274"/>
              <a:gd name="connsiteX5" fmla="*/ 5287609 w 5378475"/>
              <a:gd name="connsiteY5" fmla="*/ 5562274 h 5562274"/>
              <a:gd name="connsiteX6" fmla="*/ 1045242 w 5378475"/>
              <a:gd name="connsiteY6" fmla="*/ 5562274 h 5562274"/>
              <a:gd name="connsiteX7" fmla="*/ 8092 w 5378475"/>
              <a:gd name="connsiteY7" fmla="*/ 4719333 h 5562274"/>
              <a:gd name="connsiteX8" fmla="*/ 0 w 5378475"/>
              <a:gd name="connsiteY8" fmla="*/ 336189 h 5562274"/>
              <a:gd name="connsiteX0" fmla="*/ 0 w 5287637"/>
              <a:gd name="connsiteY0" fmla="*/ 336189 h 5562274"/>
              <a:gd name="connsiteX1" fmla="*/ 1522672 w 5287637"/>
              <a:gd name="connsiteY1" fmla="*/ 100151 h 5562274"/>
              <a:gd name="connsiteX2" fmla="*/ 5230965 w 5287637"/>
              <a:gd name="connsiteY2" fmla="*/ 100150 h 5562274"/>
              <a:gd name="connsiteX3" fmla="*/ 5256610 w 5287637"/>
              <a:gd name="connsiteY3" fmla="*/ 805527 h 5562274"/>
              <a:gd name="connsiteX4" fmla="*/ 5086676 w 5287637"/>
              <a:gd name="connsiteY4" fmla="*/ 4557492 h 5562274"/>
              <a:gd name="connsiteX5" fmla="*/ 5287609 w 5287637"/>
              <a:gd name="connsiteY5" fmla="*/ 5562274 h 5562274"/>
              <a:gd name="connsiteX6" fmla="*/ 1045242 w 5287637"/>
              <a:gd name="connsiteY6" fmla="*/ 5562274 h 5562274"/>
              <a:gd name="connsiteX7" fmla="*/ 8092 w 5287637"/>
              <a:gd name="connsiteY7" fmla="*/ 4719333 h 5562274"/>
              <a:gd name="connsiteX8" fmla="*/ 0 w 5287637"/>
              <a:gd name="connsiteY8" fmla="*/ 336189 h 5562274"/>
              <a:gd name="connsiteX0" fmla="*/ 0 w 5287812"/>
              <a:gd name="connsiteY0" fmla="*/ 336189 h 5562274"/>
              <a:gd name="connsiteX1" fmla="*/ 1522672 w 5287812"/>
              <a:gd name="connsiteY1" fmla="*/ 100151 h 5562274"/>
              <a:gd name="connsiteX2" fmla="*/ 5230965 w 5287812"/>
              <a:gd name="connsiteY2" fmla="*/ 100150 h 5562274"/>
              <a:gd name="connsiteX3" fmla="*/ 5256610 w 5287812"/>
              <a:gd name="connsiteY3" fmla="*/ 805527 h 5562274"/>
              <a:gd name="connsiteX4" fmla="*/ 5256609 w 5287812"/>
              <a:gd name="connsiteY4" fmla="*/ 4557492 h 5562274"/>
              <a:gd name="connsiteX5" fmla="*/ 5287609 w 5287812"/>
              <a:gd name="connsiteY5" fmla="*/ 5562274 h 5562274"/>
              <a:gd name="connsiteX6" fmla="*/ 1045242 w 5287812"/>
              <a:gd name="connsiteY6" fmla="*/ 5562274 h 5562274"/>
              <a:gd name="connsiteX7" fmla="*/ 8092 w 5287812"/>
              <a:gd name="connsiteY7" fmla="*/ 4719333 h 5562274"/>
              <a:gd name="connsiteX8" fmla="*/ 0 w 5287812"/>
              <a:gd name="connsiteY8" fmla="*/ 336189 h 5562274"/>
              <a:gd name="connsiteX0" fmla="*/ 0 w 5287812"/>
              <a:gd name="connsiteY0" fmla="*/ 236039 h 5462124"/>
              <a:gd name="connsiteX1" fmla="*/ 1522672 w 5287812"/>
              <a:gd name="connsiteY1" fmla="*/ 1 h 5462124"/>
              <a:gd name="connsiteX2" fmla="*/ 5230965 w 5287812"/>
              <a:gd name="connsiteY2" fmla="*/ 0 h 5462124"/>
              <a:gd name="connsiteX3" fmla="*/ 5256610 w 5287812"/>
              <a:gd name="connsiteY3" fmla="*/ 705377 h 5462124"/>
              <a:gd name="connsiteX4" fmla="*/ 5256609 w 5287812"/>
              <a:gd name="connsiteY4" fmla="*/ 4457342 h 5462124"/>
              <a:gd name="connsiteX5" fmla="*/ 5287609 w 5287812"/>
              <a:gd name="connsiteY5" fmla="*/ 5462124 h 5462124"/>
              <a:gd name="connsiteX6" fmla="*/ 1045242 w 5287812"/>
              <a:gd name="connsiteY6" fmla="*/ 5462124 h 5462124"/>
              <a:gd name="connsiteX7" fmla="*/ 8092 w 5287812"/>
              <a:gd name="connsiteY7" fmla="*/ 4619183 h 5462124"/>
              <a:gd name="connsiteX8" fmla="*/ 0 w 5287812"/>
              <a:gd name="connsiteY8" fmla="*/ 236039 h 5462124"/>
              <a:gd name="connsiteX0" fmla="*/ 0 w 5279720"/>
              <a:gd name="connsiteY0" fmla="*/ 6961 h 5475807"/>
              <a:gd name="connsiteX1" fmla="*/ 1514580 w 5279720"/>
              <a:gd name="connsiteY1" fmla="*/ 13684 h 5475807"/>
              <a:gd name="connsiteX2" fmla="*/ 5222873 w 5279720"/>
              <a:gd name="connsiteY2" fmla="*/ 13683 h 5475807"/>
              <a:gd name="connsiteX3" fmla="*/ 5248518 w 5279720"/>
              <a:gd name="connsiteY3" fmla="*/ 719060 h 5475807"/>
              <a:gd name="connsiteX4" fmla="*/ 5248517 w 5279720"/>
              <a:gd name="connsiteY4" fmla="*/ 4471025 h 5475807"/>
              <a:gd name="connsiteX5" fmla="*/ 5279517 w 5279720"/>
              <a:gd name="connsiteY5" fmla="*/ 5475807 h 5475807"/>
              <a:gd name="connsiteX6" fmla="*/ 1037150 w 5279720"/>
              <a:gd name="connsiteY6" fmla="*/ 5475807 h 5475807"/>
              <a:gd name="connsiteX7" fmla="*/ 0 w 5279720"/>
              <a:gd name="connsiteY7" fmla="*/ 4632866 h 5475807"/>
              <a:gd name="connsiteX8" fmla="*/ 0 w 5279720"/>
              <a:gd name="connsiteY8" fmla="*/ 6961 h 5475807"/>
              <a:gd name="connsiteX0" fmla="*/ 0 w 5506116"/>
              <a:gd name="connsiteY0" fmla="*/ 6961 h 5475807"/>
              <a:gd name="connsiteX1" fmla="*/ 1514580 w 5506116"/>
              <a:gd name="connsiteY1" fmla="*/ 13684 h 5475807"/>
              <a:gd name="connsiteX2" fmla="*/ 5222873 w 5506116"/>
              <a:gd name="connsiteY2" fmla="*/ 13683 h 5475807"/>
              <a:gd name="connsiteX3" fmla="*/ 5248518 w 5506116"/>
              <a:gd name="connsiteY3" fmla="*/ 719060 h 5475807"/>
              <a:gd name="connsiteX4" fmla="*/ 5248517 w 5506116"/>
              <a:gd name="connsiteY4" fmla="*/ 4471025 h 5475807"/>
              <a:gd name="connsiteX5" fmla="*/ 5506094 w 5506116"/>
              <a:gd name="connsiteY5" fmla="*/ 5467715 h 5475807"/>
              <a:gd name="connsiteX6" fmla="*/ 1037150 w 5506116"/>
              <a:gd name="connsiteY6" fmla="*/ 5475807 h 5475807"/>
              <a:gd name="connsiteX7" fmla="*/ 0 w 5506116"/>
              <a:gd name="connsiteY7" fmla="*/ 4632866 h 5475807"/>
              <a:gd name="connsiteX8" fmla="*/ 0 w 5506116"/>
              <a:gd name="connsiteY8" fmla="*/ 6961 h 5475807"/>
              <a:gd name="connsiteX0" fmla="*/ 0 w 5279720"/>
              <a:gd name="connsiteY0" fmla="*/ 6961 h 5475807"/>
              <a:gd name="connsiteX1" fmla="*/ 1514580 w 5279720"/>
              <a:gd name="connsiteY1" fmla="*/ 13684 h 5475807"/>
              <a:gd name="connsiteX2" fmla="*/ 5222873 w 5279720"/>
              <a:gd name="connsiteY2" fmla="*/ 13683 h 5475807"/>
              <a:gd name="connsiteX3" fmla="*/ 5248518 w 5279720"/>
              <a:gd name="connsiteY3" fmla="*/ 719060 h 5475807"/>
              <a:gd name="connsiteX4" fmla="*/ 5248517 w 5279720"/>
              <a:gd name="connsiteY4" fmla="*/ 4471025 h 5475807"/>
              <a:gd name="connsiteX5" fmla="*/ 5279517 w 5279720"/>
              <a:gd name="connsiteY5" fmla="*/ 5475807 h 5475807"/>
              <a:gd name="connsiteX6" fmla="*/ 1037150 w 5279720"/>
              <a:gd name="connsiteY6" fmla="*/ 5475807 h 5475807"/>
              <a:gd name="connsiteX7" fmla="*/ 0 w 5279720"/>
              <a:gd name="connsiteY7" fmla="*/ 4632866 h 5475807"/>
              <a:gd name="connsiteX8" fmla="*/ 0 w 5279720"/>
              <a:gd name="connsiteY8" fmla="*/ 6961 h 5475807"/>
              <a:gd name="connsiteX0" fmla="*/ 0 w 5255144"/>
              <a:gd name="connsiteY0" fmla="*/ 6961 h 5475807"/>
              <a:gd name="connsiteX1" fmla="*/ 1514580 w 5255144"/>
              <a:gd name="connsiteY1" fmla="*/ 13684 h 5475807"/>
              <a:gd name="connsiteX2" fmla="*/ 5222873 w 5255144"/>
              <a:gd name="connsiteY2" fmla="*/ 13683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64597"/>
              <a:gd name="connsiteY0" fmla="*/ 6961 h 5475807"/>
              <a:gd name="connsiteX1" fmla="*/ 1514580 w 5264597"/>
              <a:gd name="connsiteY1" fmla="*/ 13684 h 5475807"/>
              <a:gd name="connsiteX2" fmla="*/ 5253829 w 5264597"/>
              <a:gd name="connsiteY2" fmla="*/ 6539 h 5475807"/>
              <a:gd name="connsiteX3" fmla="*/ 5248518 w 5264597"/>
              <a:gd name="connsiteY3" fmla="*/ 719060 h 5475807"/>
              <a:gd name="connsiteX4" fmla="*/ 5248517 w 5264597"/>
              <a:gd name="connsiteY4" fmla="*/ 4471025 h 5475807"/>
              <a:gd name="connsiteX5" fmla="*/ 5253324 w 5264597"/>
              <a:gd name="connsiteY5" fmla="*/ 5475807 h 5475807"/>
              <a:gd name="connsiteX6" fmla="*/ 1037150 w 5264597"/>
              <a:gd name="connsiteY6" fmla="*/ 5475807 h 5475807"/>
              <a:gd name="connsiteX7" fmla="*/ 0 w 5264597"/>
              <a:gd name="connsiteY7" fmla="*/ 4632866 h 5475807"/>
              <a:gd name="connsiteX8" fmla="*/ 0 w 5264597"/>
              <a:gd name="connsiteY8" fmla="*/ 6961 h 5475807"/>
              <a:gd name="connsiteX0" fmla="*/ 0 w 5255144"/>
              <a:gd name="connsiteY0" fmla="*/ 6961 h 5475807"/>
              <a:gd name="connsiteX1" fmla="*/ 1514580 w 5255144"/>
              <a:gd name="connsiteY1" fmla="*/ 13684 h 5475807"/>
              <a:gd name="connsiteX2" fmla="*/ 5253829 w 5255144"/>
              <a:gd name="connsiteY2" fmla="*/ 6539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55144"/>
              <a:gd name="connsiteY0" fmla="*/ 6961 h 5475807"/>
              <a:gd name="connsiteX1" fmla="*/ 1514580 w 5255144"/>
              <a:gd name="connsiteY1" fmla="*/ 13684 h 5475807"/>
              <a:gd name="connsiteX2" fmla="*/ 5253829 w 5255144"/>
              <a:gd name="connsiteY2" fmla="*/ 6539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55144"/>
              <a:gd name="connsiteY0" fmla="*/ 10000 h 5478846"/>
              <a:gd name="connsiteX1" fmla="*/ 1524105 w 5255144"/>
              <a:gd name="connsiteY1" fmla="*/ 4816 h 5478846"/>
              <a:gd name="connsiteX2" fmla="*/ 5253829 w 5255144"/>
              <a:gd name="connsiteY2" fmla="*/ 9578 h 5478846"/>
              <a:gd name="connsiteX3" fmla="*/ 5248518 w 5255144"/>
              <a:gd name="connsiteY3" fmla="*/ 722099 h 5478846"/>
              <a:gd name="connsiteX4" fmla="*/ 5248517 w 5255144"/>
              <a:gd name="connsiteY4" fmla="*/ 4474064 h 5478846"/>
              <a:gd name="connsiteX5" fmla="*/ 5253324 w 5255144"/>
              <a:gd name="connsiteY5" fmla="*/ 5478846 h 5478846"/>
              <a:gd name="connsiteX6" fmla="*/ 1037150 w 5255144"/>
              <a:gd name="connsiteY6" fmla="*/ 5478846 h 5478846"/>
              <a:gd name="connsiteX7" fmla="*/ 0 w 5255144"/>
              <a:gd name="connsiteY7" fmla="*/ 4635905 h 5478846"/>
              <a:gd name="connsiteX8" fmla="*/ 0 w 5255144"/>
              <a:gd name="connsiteY8" fmla="*/ 10000 h 5478846"/>
              <a:gd name="connsiteX0" fmla="*/ 1 w 5255145"/>
              <a:gd name="connsiteY0" fmla="*/ 5184 h 5474030"/>
              <a:gd name="connsiteX1" fmla="*/ 1524106 w 5255145"/>
              <a:gd name="connsiteY1" fmla="*/ 0 h 5474030"/>
              <a:gd name="connsiteX2" fmla="*/ 5253830 w 5255145"/>
              <a:gd name="connsiteY2" fmla="*/ 4762 h 5474030"/>
              <a:gd name="connsiteX3" fmla="*/ 5248519 w 5255145"/>
              <a:gd name="connsiteY3" fmla="*/ 717283 h 5474030"/>
              <a:gd name="connsiteX4" fmla="*/ 5248518 w 5255145"/>
              <a:gd name="connsiteY4" fmla="*/ 4469248 h 5474030"/>
              <a:gd name="connsiteX5" fmla="*/ 5253325 w 5255145"/>
              <a:gd name="connsiteY5" fmla="*/ 5474030 h 5474030"/>
              <a:gd name="connsiteX6" fmla="*/ 1037151 w 5255145"/>
              <a:gd name="connsiteY6" fmla="*/ 5474030 h 5474030"/>
              <a:gd name="connsiteX7" fmla="*/ 1 w 5255145"/>
              <a:gd name="connsiteY7" fmla="*/ 4631089 h 5474030"/>
              <a:gd name="connsiteX8" fmla="*/ 1 w 5255145"/>
              <a:gd name="connsiteY8" fmla="*/ 5184 h 547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145" h="5474030">
                <a:moveTo>
                  <a:pt x="1" y="5184"/>
                </a:moveTo>
                <a:cubicBezTo>
                  <a:pt x="-1432" y="2933"/>
                  <a:pt x="946835" y="0"/>
                  <a:pt x="1524106" y="0"/>
                </a:cubicBezTo>
                <a:lnTo>
                  <a:pt x="5253830" y="4762"/>
                </a:lnTo>
                <a:cubicBezTo>
                  <a:pt x="5257031" y="14751"/>
                  <a:pt x="5248519" y="730731"/>
                  <a:pt x="5248519" y="717283"/>
                </a:cubicBezTo>
                <a:cubicBezTo>
                  <a:pt x="5248519" y="1967938"/>
                  <a:pt x="5248518" y="3218593"/>
                  <a:pt x="5248518" y="4469248"/>
                </a:cubicBezTo>
                <a:cubicBezTo>
                  <a:pt x="5256610" y="4520537"/>
                  <a:pt x="5256061" y="5474030"/>
                  <a:pt x="5253325" y="5474030"/>
                </a:cubicBezTo>
                <a:lnTo>
                  <a:pt x="1037151" y="5474030"/>
                </a:lnTo>
                <a:cubicBezTo>
                  <a:pt x="459880" y="5474030"/>
                  <a:pt x="1" y="5208360"/>
                  <a:pt x="1" y="4631089"/>
                </a:cubicBezTo>
                <a:lnTo>
                  <a:pt x="1" y="5184"/>
                </a:ln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9765" y="377677"/>
            <a:ext cx="4086539" cy="1135239"/>
          </a:xfrm>
          <a:prstGeom prst="rect">
            <a:avLst/>
          </a:prstGeom>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4783" y="1849030"/>
            <a:ext cx="4629150" cy="2667337"/>
          </a:xfrm>
          <a:prstGeom prst="rect">
            <a:avLst/>
          </a:prstGeo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ounded Rectangle 8"/>
          <p:cNvSpPr/>
          <p:nvPr userDrawn="1"/>
        </p:nvSpPr>
        <p:spPr>
          <a:xfrm>
            <a:off x="-89012" y="6547640"/>
            <a:ext cx="8094562" cy="18237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641350" y="6504775"/>
            <a:ext cx="4324350" cy="315927"/>
          </a:xfrm>
          <a:prstGeom prst="rect">
            <a:avLst/>
          </a:prstGeom>
        </p:spPr>
        <p:txBody>
          <a:bodyPr/>
          <a:lstStyle>
            <a:lvl1pPr algn="ctr">
              <a:defRPr sz="1100">
                <a:solidFill>
                  <a:schemeClr val="bg1"/>
                </a:solidFill>
                <a:latin typeface="+mj-lt"/>
              </a:defRPr>
            </a:lvl1pPr>
          </a:lstStyle>
          <a:p>
            <a:r>
              <a:rPr lang="en-US" dirty="0"/>
              <a:t>League of California Cities  │   www.cacities.org</a:t>
            </a:r>
          </a:p>
        </p:txBody>
      </p:sp>
      <p:sp>
        <p:nvSpPr>
          <p:cNvPr id="7" name="Picture Placeholder 6"/>
          <p:cNvSpPr>
            <a:spLocks noGrp="1"/>
          </p:cNvSpPr>
          <p:nvPr>
            <p:ph type="pic" sz="quarter" idx="11"/>
          </p:nvPr>
        </p:nvSpPr>
        <p:spPr>
          <a:xfrm>
            <a:off x="125413" y="2851032"/>
            <a:ext cx="3606800" cy="2393950"/>
          </a:xfrm>
          <a:prstGeom prst="rect">
            <a:avLst/>
          </a:prstGeom>
        </p:spPr>
        <p:txBody>
          <a:bodyPr/>
          <a:lstStyle/>
          <a:p>
            <a:r>
              <a:rPr lang="en-US"/>
              <a:t>Click icon to add picture</a:t>
            </a:r>
          </a:p>
        </p:txBody>
      </p:sp>
      <p:sp>
        <p:nvSpPr>
          <p:cNvPr id="12" name="Picture Placeholder 6"/>
          <p:cNvSpPr>
            <a:spLocks noGrp="1"/>
          </p:cNvSpPr>
          <p:nvPr>
            <p:ph type="pic" sz="quarter" idx="12"/>
          </p:nvPr>
        </p:nvSpPr>
        <p:spPr>
          <a:xfrm>
            <a:off x="125413" y="269609"/>
            <a:ext cx="3606800" cy="2393950"/>
          </a:xfrm>
          <a:prstGeom prst="rect">
            <a:avLst/>
          </a:prstGeom>
        </p:spPr>
        <p:txBody>
          <a:bodyPr/>
          <a:lstStyle/>
          <a:p>
            <a:r>
              <a:rPr lang="en-US"/>
              <a:t>Click icon to add picture</a:t>
            </a:r>
          </a:p>
        </p:txBody>
      </p:sp>
    </p:spTree>
    <p:extLst>
      <p:ext uri="{BB962C8B-B14F-4D97-AF65-F5344CB8AC3E}">
        <p14:creationId xmlns:p14="http://schemas.microsoft.com/office/powerpoint/2010/main" val="215589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ntro Slice">
    <p:spTree>
      <p:nvGrpSpPr>
        <p:cNvPr id="1" name=""/>
        <p:cNvGrpSpPr/>
        <p:nvPr/>
      </p:nvGrpSpPr>
      <p:grpSpPr>
        <a:xfrm>
          <a:off x="0" y="0"/>
          <a:ext cx="0" cy="0"/>
          <a:chOff x="0" y="0"/>
          <a:chExt cx="0" cy="0"/>
        </a:xfrm>
      </p:grpSpPr>
      <p:sp>
        <p:nvSpPr>
          <p:cNvPr id="11" name="Rounded Rectangle 10"/>
          <p:cNvSpPr/>
          <p:nvPr userDrawn="1"/>
        </p:nvSpPr>
        <p:spPr>
          <a:xfrm>
            <a:off x="233125" y="4913893"/>
            <a:ext cx="8658527"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788671" y="5715969"/>
            <a:ext cx="7543800" cy="652732"/>
          </a:xfrm>
          <a:prstGeom prst="rect">
            <a:avLst/>
          </a:prstGeom>
        </p:spPr>
        <p:txBody>
          <a:bodyPr/>
          <a:lstStyle>
            <a:lvl1pPr algn="ctr">
              <a:defRPr sz="2000">
                <a:latin typeface="+mj-lt"/>
              </a:defRPr>
            </a:lvl1pPr>
          </a:lstStyle>
          <a:p>
            <a:r>
              <a:rPr lang="en-US" dirty="0"/>
              <a:t>League of California Cities  │   www.cacities.org</a:t>
            </a:r>
          </a:p>
        </p:txBody>
      </p:sp>
      <p:sp>
        <p:nvSpPr>
          <p:cNvPr id="8" name="Rectangle 7"/>
          <p:cNvSpPr/>
          <p:nvPr userDrawn="1"/>
        </p:nvSpPr>
        <p:spPr>
          <a:xfrm>
            <a:off x="742949" y="1628775"/>
            <a:ext cx="7638881" cy="3416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1"/>
          </p:nvPr>
        </p:nvSpPr>
        <p:spPr>
          <a:xfrm>
            <a:off x="1119100" y="2030186"/>
            <a:ext cx="6886575" cy="1771650"/>
          </a:xfrm>
          <a:prstGeom prst="rect">
            <a:avLst/>
          </a:prstGeom>
        </p:spPr>
        <p:txBody>
          <a:bodyPr/>
          <a:lstStyle>
            <a:lvl1pPr marL="0" indent="0" algn="ctr">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3798" y="421821"/>
            <a:ext cx="1573545" cy="536514"/>
          </a:xfrm>
          <a:prstGeom prst="rect">
            <a:avLst/>
          </a:prstGeom>
        </p:spPr>
      </p:pic>
    </p:spTree>
    <p:extLst>
      <p:ext uri="{BB962C8B-B14F-4D97-AF65-F5344CB8AC3E}">
        <p14:creationId xmlns:p14="http://schemas.microsoft.com/office/powerpoint/2010/main" val="250642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301882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0" y="2"/>
            <a:ext cx="9144000" cy="113593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203012" y="50083"/>
            <a:ext cx="8940988" cy="1085850"/>
          </a:xfrm>
        </p:spPr>
        <p:txBody>
          <a:bodyPr>
            <a:normAutofit/>
          </a:bodyPr>
          <a:lstStyle>
            <a:lvl1pPr>
              <a:defRPr sz="2400">
                <a:solidFill>
                  <a:schemeClr val="tx2">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203013" y="5159032"/>
            <a:ext cx="5457918" cy="618565"/>
          </a:xfrm>
        </p:spPr>
        <p:txBody>
          <a:bodyPr>
            <a:normAutofit/>
          </a:bodyPr>
          <a:lstStyle>
            <a:lvl1pPr marL="0" indent="0" algn="l">
              <a:spcBef>
                <a:spcPct val="0"/>
              </a:spcBef>
              <a:buNone/>
              <a:defRPr sz="1050">
                <a:solidFill>
                  <a:schemeClr val="tx2"/>
                </a:solidFill>
              </a:defRPr>
            </a:lvl1pPr>
            <a:lvl2pPr marL="342900" indent="0" algn="ctr">
              <a:spcBef>
                <a:spcPct val="0"/>
              </a:spcBef>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6" name="Slide Number Placeholder 5"/>
          <p:cNvSpPr>
            <a:spLocks noGrp="1"/>
          </p:cNvSpPr>
          <p:nvPr>
            <p:ph type="sldNum" sz="quarter" idx="12"/>
          </p:nvPr>
        </p:nvSpPr>
        <p:spPr>
          <a:xfrm>
            <a:off x="8265459" y="6356352"/>
            <a:ext cx="685800" cy="365125"/>
          </a:xfrm>
        </p:spPr>
        <p:txBody>
          <a:bodyPr vert="horz" lIns="91440" tIns="45720" rIns="91440" bIns="45720" rtlCol="0" anchor="ctr"/>
          <a:lstStyle>
            <a:lvl1pPr marL="0" algn="r" defTabSz="685800" rtl="0" eaLnBrk="1" latinLnBrk="0" hangingPunct="1">
              <a:defRPr sz="825" b="1" kern="1200">
                <a:solidFill>
                  <a:schemeClr val="tx2">
                    <a:lumMod val="60000"/>
                    <a:lumOff val="40000"/>
                  </a:schemeClr>
                </a:solidFill>
                <a:latin typeface="+mn-lt"/>
                <a:ea typeface="+mn-ea"/>
                <a:cs typeface="+mn-cs"/>
              </a:defRPr>
            </a:lvl1pPr>
          </a:lstStyle>
          <a:p>
            <a:fld id="{51603FCB-DA1E-4222-9B03-09787A794A38}" type="slidenum">
              <a:rPr lang="en-US" smtClean="0"/>
              <a:t>‹#›</a:t>
            </a:fld>
            <a:endParaRPr lang="en-US"/>
          </a:p>
        </p:txBody>
      </p:sp>
      <p:sp>
        <p:nvSpPr>
          <p:cNvPr id="9" name="Picture Placeholder 8"/>
          <p:cNvSpPr>
            <a:spLocks noGrp="1"/>
          </p:cNvSpPr>
          <p:nvPr>
            <p:ph type="pic" sz="quarter" idx="13"/>
          </p:nvPr>
        </p:nvSpPr>
        <p:spPr>
          <a:xfrm>
            <a:off x="203012" y="1419917"/>
            <a:ext cx="8940988" cy="3605010"/>
          </a:xfrm>
        </p:spPr>
        <p:txBody>
          <a:bodyPr/>
          <a:lstStyle>
            <a:lvl1pPr>
              <a:buNone/>
              <a:defRPr/>
            </a:lvl1pPr>
          </a:lstStyle>
          <a:p>
            <a:r>
              <a:rPr lang="en-US"/>
              <a:t>Click icon to add picture</a:t>
            </a:r>
            <a:endParaRPr dirty="0"/>
          </a:p>
        </p:txBody>
      </p:sp>
      <p:cxnSp>
        <p:nvCxnSpPr>
          <p:cNvPr id="8" name="Straight Connector 7"/>
          <p:cNvCxnSpPr/>
          <p:nvPr/>
        </p:nvCxnSpPr>
        <p:spPr>
          <a:xfrm>
            <a:off x="0" y="1149350"/>
            <a:ext cx="9144000" cy="635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140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3577980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1582022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2060062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3377541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965645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1834483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246707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3596868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1689241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203FF-E638-EB42-BF17-DC9FA246F98B}"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110769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1" y="0"/>
            <a:ext cx="1915795" cy="1914208"/>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2178424" y="132416"/>
            <a:ext cx="6508377" cy="1143000"/>
          </a:xfrm>
        </p:spPr>
        <p:txBody>
          <a:bodyPr anchor="t"/>
          <a:lstStyle/>
          <a:p>
            <a:r>
              <a:rPr lang="en-US"/>
              <a:t>Click to edit Master title style</a:t>
            </a:r>
            <a:endParaRPr dirty="0"/>
          </a:p>
        </p:txBody>
      </p:sp>
      <p:sp>
        <p:nvSpPr>
          <p:cNvPr id="4" name="Date Placeholder 3"/>
          <p:cNvSpPr>
            <a:spLocks noGrp="1"/>
          </p:cNvSpPr>
          <p:nvPr>
            <p:ph type="dt" sz="half" idx="10"/>
          </p:nvPr>
        </p:nvSpPr>
        <p:spPr>
          <a:xfrm>
            <a:off x="7212106" y="6356352"/>
            <a:ext cx="1752600" cy="365125"/>
          </a:xfrm>
        </p:spPr>
        <p:txBody>
          <a:bodyPr/>
          <a:lstStyle/>
          <a:p>
            <a:fld id="{8492536C-D157-4961-B9E4-5F8DB899B313}" type="datetimeFigureOut">
              <a:rPr lang="en-US" smtClean="0"/>
              <a:t>9/2/2020</a:t>
            </a:fld>
            <a:endParaRPr lang="en-US"/>
          </a:p>
        </p:txBody>
      </p:sp>
      <p:sp>
        <p:nvSpPr>
          <p:cNvPr id="6" name="Slide Number Placeholder 5"/>
          <p:cNvSpPr>
            <a:spLocks noGrp="1"/>
          </p:cNvSpPr>
          <p:nvPr>
            <p:ph type="sldNum" sz="quarter" idx="12"/>
          </p:nvPr>
        </p:nvSpPr>
        <p:spPr>
          <a:xfrm>
            <a:off x="8458200" y="361018"/>
            <a:ext cx="506506" cy="365125"/>
          </a:xfrm>
        </p:spPr>
        <p:txBody>
          <a:bodyPr/>
          <a:lstStyle/>
          <a:p>
            <a:fld id="{51603FCB-DA1E-4222-9B03-09787A794A38}" type="slidenum">
              <a:rPr lang="en-US" smtClean="0"/>
              <a:t>‹#›</a:t>
            </a:fld>
            <a:endParaRPr lang="en-US"/>
          </a:p>
        </p:txBody>
      </p:sp>
      <p:pic>
        <p:nvPicPr>
          <p:cNvPr id="11" name="Picture 10" descr="SLO City Emblem_1color_lightbkgd.png"/>
          <p:cNvPicPr>
            <a:picLocks noChangeAspect="1"/>
          </p:cNvPicPr>
          <p:nvPr/>
        </p:nvPicPr>
        <p:blipFill>
          <a:blip r:embed="rId2">
            <a:alphaModFix amt="13000"/>
          </a:blip>
          <a:stretch>
            <a:fillRect/>
          </a:stretch>
        </p:blipFill>
        <p:spPr>
          <a:xfrm>
            <a:off x="101601" y="139701"/>
            <a:ext cx="1676401" cy="1676401"/>
          </a:xfrm>
          <a:prstGeom prst="rect">
            <a:avLst/>
          </a:prstGeom>
        </p:spPr>
      </p:pic>
      <p:cxnSp>
        <p:nvCxnSpPr>
          <p:cNvPr id="13" name="Straight Connector 12"/>
          <p:cNvCxnSpPr/>
          <p:nvPr/>
        </p:nvCxnSpPr>
        <p:spPr>
          <a:xfrm>
            <a:off x="0" y="1917700"/>
            <a:ext cx="1917700"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a:off x="0" y="0"/>
            <a:ext cx="9144000" cy="6145214"/>
          </a:xfrm>
          <a:prstGeom prst="rect">
            <a:avLst/>
          </a:prstGeom>
          <a:gradFill flip="none" rotWithShape="1">
            <a:gsLst>
              <a:gs pos="0">
                <a:schemeClr val="tx2">
                  <a:lumMod val="25000"/>
                  <a:lumOff val="75000"/>
                </a:schemeClr>
              </a:gs>
              <a:gs pos="100000">
                <a:schemeClr val="tx2">
                  <a:lumMod val="50000"/>
                  <a:lumOff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066802" y="726141"/>
            <a:ext cx="4966446" cy="1398494"/>
          </a:xfrm>
        </p:spPr>
        <p:txBody>
          <a:bodyPr anchor="b" anchorCtr="0"/>
          <a:lstStyle>
            <a:lvl1pPr algn="l">
              <a:defRPr sz="3450" b="0" cap="none" baseline="0">
                <a:solidFill>
                  <a:schemeClr val="tx2">
                    <a:lumMod val="75000"/>
                    <a:lumOff val="25000"/>
                  </a:schemeClr>
                </a:solidFill>
              </a:defRPr>
            </a:lvl1pPr>
          </a:lstStyle>
          <a:p>
            <a:r>
              <a:rPr lang="en-US"/>
              <a:t>Click to edit Master title style</a:t>
            </a:r>
            <a:endParaRPr dirty="0"/>
          </a:p>
        </p:txBody>
      </p:sp>
      <p:sp>
        <p:nvSpPr>
          <p:cNvPr id="4" name="Date Placeholder 3"/>
          <p:cNvSpPr>
            <a:spLocks noGrp="1"/>
          </p:cNvSpPr>
          <p:nvPr>
            <p:ph type="dt" sz="half" idx="10"/>
          </p:nvPr>
        </p:nvSpPr>
        <p:spPr>
          <a:xfrm>
            <a:off x="7235413" y="6356352"/>
            <a:ext cx="1622612" cy="365125"/>
          </a:xfrm>
        </p:spPr>
        <p:txBody>
          <a:bodyPr/>
          <a:lstStyle/>
          <a:p>
            <a:fld id="{8492536C-D157-4961-B9E4-5F8DB899B313}" type="datetimeFigureOut">
              <a:rPr lang="en-US" smtClean="0"/>
              <a:t>9/2/2020</a:t>
            </a:fld>
            <a:endParaRPr lang="en-US"/>
          </a:p>
        </p:txBody>
      </p:sp>
      <p:sp>
        <p:nvSpPr>
          <p:cNvPr id="6" name="Slide Number Placeholder 5"/>
          <p:cNvSpPr>
            <a:spLocks noGrp="1"/>
          </p:cNvSpPr>
          <p:nvPr>
            <p:ph type="sldNum" sz="quarter" idx="12"/>
          </p:nvPr>
        </p:nvSpPr>
        <p:spPr/>
        <p:txBody>
          <a:bodyPr/>
          <a:lstStyle/>
          <a:p>
            <a:fld id="{51603FCB-DA1E-4222-9B03-09787A794A38}" type="slidenum">
              <a:rPr lang="en-US" smtClean="0"/>
              <a:t>‹#›</a:t>
            </a:fld>
            <a:endParaRPr lang="en-US"/>
          </a:p>
        </p:txBody>
      </p:sp>
      <p:sp>
        <p:nvSpPr>
          <p:cNvPr id="7" name="Content Placeholder 2"/>
          <p:cNvSpPr>
            <a:spLocks noGrp="1"/>
          </p:cNvSpPr>
          <p:nvPr>
            <p:ph idx="1"/>
          </p:nvPr>
        </p:nvSpPr>
        <p:spPr>
          <a:xfrm>
            <a:off x="1066802" y="2209801"/>
            <a:ext cx="6508377" cy="3793292"/>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02645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1" y="4007800"/>
            <a:ext cx="3241675" cy="211375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3720354" y="3429001"/>
            <a:ext cx="4966446" cy="1398494"/>
          </a:xfrm>
        </p:spPr>
        <p:txBody>
          <a:bodyPr anchor="b" anchorCtr="0"/>
          <a:lstStyle>
            <a:lvl1pPr algn="l">
              <a:defRPr sz="3450" b="0" cap="none" baseline="0"/>
            </a:lvl1pPr>
          </a:lstStyle>
          <a:p>
            <a:r>
              <a:rPr lang="en-US"/>
              <a:t>Click to edit Master title style</a:t>
            </a:r>
            <a:endParaRPr dirty="0"/>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l">
              <a:buNone/>
              <a:defRPr sz="12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3"/>
          </p:nvPr>
        </p:nvSpPr>
        <p:spPr>
          <a:xfrm>
            <a:off x="269874" y="268288"/>
            <a:ext cx="2971800" cy="3594504"/>
          </a:xfrm>
        </p:spPr>
        <p:txBody>
          <a:bodyPr/>
          <a:lstStyle>
            <a:lvl1pPr>
              <a:buNone/>
              <a:defRPr/>
            </a:lvl1pPr>
          </a:lstStyle>
          <a:p>
            <a:r>
              <a:rPr lang="en-US"/>
              <a:t>Click icon to add picture</a:t>
            </a:r>
            <a:endParaRPr dirty="0"/>
          </a:p>
        </p:txBody>
      </p:sp>
      <p:sp>
        <p:nvSpPr>
          <p:cNvPr id="8" name="Slide Number Placeholder 5"/>
          <p:cNvSpPr>
            <a:spLocks noGrp="1"/>
          </p:cNvSpPr>
          <p:nvPr>
            <p:ph type="sldNum" sz="quarter" idx="12"/>
          </p:nvPr>
        </p:nvSpPr>
        <p:spPr>
          <a:xfrm>
            <a:off x="8265459" y="6356352"/>
            <a:ext cx="685800" cy="365125"/>
          </a:xfrm>
        </p:spPr>
        <p:txBody>
          <a:bodyPr vert="horz" lIns="91440" tIns="45720" rIns="91440" bIns="45720" rtlCol="0" anchor="ctr"/>
          <a:lstStyle>
            <a:lvl1pPr marL="0" algn="r" defTabSz="685800" rtl="0" eaLnBrk="1" latinLnBrk="0" hangingPunct="1">
              <a:defRPr sz="825" b="1" kern="1200">
                <a:solidFill>
                  <a:schemeClr val="tx2">
                    <a:lumMod val="60000"/>
                    <a:lumOff val="40000"/>
                  </a:schemeClr>
                </a:solidFill>
                <a:latin typeface="+mn-lt"/>
                <a:ea typeface="+mn-ea"/>
                <a:cs typeface="+mn-cs"/>
              </a:defRPr>
            </a:lvl1pPr>
          </a:lstStyle>
          <a:p>
            <a:fld id="{51603FCB-DA1E-4222-9B03-09787A794A38}" type="slidenum">
              <a:rPr lang="en-US" smtClean="0"/>
              <a:t>‹#›</a:t>
            </a:fld>
            <a:endParaRPr lang="en-US"/>
          </a:p>
        </p:txBody>
      </p:sp>
      <p:cxnSp>
        <p:nvCxnSpPr>
          <p:cNvPr id="11" name="Straight Connector 10"/>
          <p:cNvCxnSpPr/>
          <p:nvPr/>
        </p:nvCxnSpPr>
        <p:spPr>
          <a:xfrm>
            <a:off x="0" y="4006850"/>
            <a:ext cx="3238500"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7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0"/>
            <a:ext cx="995082" cy="6121400"/>
          </a:xfrm>
          <a:prstGeom prst="rect">
            <a:avLst/>
          </a:prstGeom>
          <a:gradFill flip="none" rotWithShape="1">
            <a:gsLst>
              <a:gs pos="0">
                <a:schemeClr val="bg2">
                  <a:lumMod val="50000"/>
                </a:schemeClr>
              </a:gs>
              <a:gs pos="100000">
                <a:srgbClr val="FFFFFF"/>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200"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7" name="Slide Number Placeholder 6"/>
          <p:cNvSpPr>
            <a:spLocks noGrp="1"/>
          </p:cNvSpPr>
          <p:nvPr>
            <p:ph type="sldNum" sz="quarter" idx="12"/>
          </p:nvPr>
        </p:nvSpPr>
        <p:spPr>
          <a:xfrm>
            <a:off x="8415245" y="361018"/>
            <a:ext cx="506506" cy="365125"/>
          </a:xfrm>
        </p:spPr>
        <p:txBody>
          <a:bodyPr/>
          <a:lstStyle>
            <a:lvl1pPr>
              <a:defRPr>
                <a:solidFill>
                  <a:srgbClr val="CACABF"/>
                </a:solidFill>
              </a:defRPr>
            </a:lvl1pPr>
          </a:lstStyle>
          <a:p>
            <a:fld id="{51603FCB-DA1E-4222-9B03-09787A794A38}" type="slidenum">
              <a:rPr lang="en-US" smtClean="0"/>
              <a:t>‹#›</a:t>
            </a:fld>
            <a:endParaRPr lang="en-US"/>
          </a:p>
        </p:txBody>
      </p:sp>
    </p:spTree>
    <p:extLst>
      <p:ext uri="{BB962C8B-B14F-4D97-AF65-F5344CB8AC3E}">
        <p14:creationId xmlns:p14="http://schemas.microsoft.com/office/powerpoint/2010/main" val="7036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1500" b="1">
                <a:solidFill>
                  <a:schemeClr val="tx2">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689413"/>
            <a:ext cx="3566160" cy="3436751"/>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1500" b="1">
                <a:solidFill>
                  <a:schemeClr val="tx2">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79391" y="2689413"/>
            <a:ext cx="3566160" cy="3436751"/>
          </a:xfrm>
        </p:spPr>
        <p:txBody>
          <a:bodyPr>
            <a:normAutofit/>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492536C-D157-4961-B9E4-5F8DB899B313}" type="datetimeFigureOut">
              <a:rPr lang="en-US" smtClean="0"/>
              <a:t>9/2/2020</a:t>
            </a:fld>
            <a:endParaRPr lang="en-US"/>
          </a:p>
        </p:txBody>
      </p:sp>
      <p:sp>
        <p:nvSpPr>
          <p:cNvPr id="9" name="Slide Number Placeholder 8"/>
          <p:cNvSpPr>
            <a:spLocks noGrp="1"/>
          </p:cNvSpPr>
          <p:nvPr>
            <p:ph type="sldNum" sz="quarter" idx="12"/>
          </p:nvPr>
        </p:nvSpPr>
        <p:spPr/>
        <p:txBody>
          <a:bodyPr/>
          <a:lstStyle/>
          <a:p>
            <a:fld id="{51603FCB-DA1E-4222-9B03-09787A794A38}" type="slidenum">
              <a:rPr lang="en-US" smtClean="0"/>
              <a:t>‹#›</a:t>
            </a:fld>
            <a:endParaRPr lang="en-US"/>
          </a:p>
        </p:txBody>
      </p:sp>
    </p:spTree>
    <p:extLst>
      <p:ext uri="{BB962C8B-B14F-4D97-AF65-F5344CB8AC3E}">
        <p14:creationId xmlns:p14="http://schemas.microsoft.com/office/powerpoint/2010/main" val="182879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Rectangle 9"/>
          <p:cNvSpPr/>
          <p:nvPr/>
        </p:nvSpPr>
        <p:spPr>
          <a:xfrm>
            <a:off x="8148918" y="0"/>
            <a:ext cx="995082" cy="6121400"/>
          </a:xfrm>
          <a:prstGeom prst="rect">
            <a:avLst/>
          </a:prstGeom>
          <a:gradFill flip="none" rotWithShape="1">
            <a:gsLst>
              <a:gs pos="0">
                <a:schemeClr val="bg2">
                  <a:lumMod val="50000"/>
                </a:schemeClr>
              </a:gs>
              <a:gs pos="100000">
                <a:srgbClr val="FFFFFF"/>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200"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2"/>
            <a:ext cx="7396163"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492536C-D157-4961-B9E4-5F8DB899B313}"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2">
                    <a:lumMod val="90000"/>
                  </a:schemeClr>
                </a:solidFill>
              </a:defRPr>
            </a:lvl1pPr>
          </a:lstStyle>
          <a:p>
            <a:fld id="{51603FCB-DA1E-4222-9B03-09787A794A38}" type="slidenum">
              <a:rPr lang="en-US" smtClean="0"/>
              <a:t>‹#›</a:t>
            </a:fld>
            <a:endParaRPr lang="en-US"/>
          </a:p>
        </p:txBody>
      </p:sp>
      <p:sp>
        <p:nvSpPr>
          <p:cNvPr id="9" name="Content Placeholder 2"/>
          <p:cNvSpPr>
            <a:spLocks noGrp="1"/>
          </p:cNvSpPr>
          <p:nvPr>
            <p:ph sz="half" idx="13"/>
          </p:nvPr>
        </p:nvSpPr>
        <p:spPr>
          <a:xfrm>
            <a:off x="457200" y="4224973"/>
            <a:ext cx="7396163"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55213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199" y="2209802"/>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52"/>
            <a:ext cx="1752600" cy="365125"/>
          </a:xfrm>
          <a:prstGeom prst="rect">
            <a:avLst/>
          </a:prstGeom>
        </p:spPr>
        <p:txBody>
          <a:bodyPr vert="horz" lIns="91440" tIns="45720" rIns="91440" bIns="45720" rtlCol="0" anchor="ctr"/>
          <a:lstStyle>
            <a:lvl1pPr algn="r">
              <a:defRPr sz="825" b="1">
                <a:solidFill>
                  <a:schemeClr val="tx2">
                    <a:lumMod val="60000"/>
                    <a:lumOff val="40000"/>
                  </a:schemeClr>
                </a:solidFill>
              </a:defRPr>
            </a:lvl1pPr>
          </a:lstStyle>
          <a:p>
            <a:fld id="{8492536C-D157-4961-B9E4-5F8DB899B313}" type="datetimeFigureOut">
              <a:rPr lang="en-US" smtClean="0"/>
              <a:t>9/2/2020</a:t>
            </a:fld>
            <a:endParaRPr lang="en-US"/>
          </a:p>
        </p:txBody>
      </p:sp>
      <p:sp>
        <p:nvSpPr>
          <p:cNvPr id="5" name="Footer Placeholder 4"/>
          <p:cNvSpPr>
            <a:spLocks noGrp="1"/>
          </p:cNvSpPr>
          <p:nvPr>
            <p:ph type="ftr" sz="quarter" idx="3"/>
          </p:nvPr>
        </p:nvSpPr>
        <p:spPr>
          <a:xfrm>
            <a:off x="174813" y="6356352"/>
            <a:ext cx="6007100" cy="365125"/>
          </a:xfrm>
          <a:prstGeom prst="rect">
            <a:avLst/>
          </a:prstGeom>
        </p:spPr>
        <p:txBody>
          <a:bodyPr vert="horz" lIns="91440" tIns="45720" rIns="91440" bIns="45720" rtlCol="0" anchor="ctr"/>
          <a:lstStyle>
            <a:lvl1pPr algn="l">
              <a:defRPr sz="825"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5" y="361018"/>
            <a:ext cx="506506" cy="365125"/>
          </a:xfrm>
          <a:prstGeom prst="rect">
            <a:avLst/>
          </a:prstGeom>
        </p:spPr>
        <p:txBody>
          <a:bodyPr vert="horz" lIns="91440" tIns="45720" rIns="91440" bIns="45720" rtlCol="0" anchor="ctr"/>
          <a:lstStyle>
            <a:lvl1pPr algn="r">
              <a:defRPr sz="1650" b="1">
                <a:solidFill>
                  <a:schemeClr val="tx2">
                    <a:lumMod val="50000"/>
                    <a:lumOff val="50000"/>
                  </a:schemeClr>
                </a:solidFill>
              </a:defRPr>
            </a:lvl1pPr>
          </a:lstStyle>
          <a:p>
            <a:fld id="{51603FCB-DA1E-4222-9B03-09787A794A38}" type="slidenum">
              <a:rPr lang="en-US" smtClean="0"/>
              <a:t>‹#›</a:t>
            </a:fld>
            <a:endParaRPr lang="en-US"/>
          </a:p>
        </p:txBody>
      </p:sp>
      <p:sp>
        <p:nvSpPr>
          <p:cNvPr id="7" name="Rectangle 6"/>
          <p:cNvSpPr/>
          <p:nvPr/>
        </p:nvSpPr>
        <p:spPr>
          <a:xfrm>
            <a:off x="1" y="6129867"/>
            <a:ext cx="9143999" cy="728134"/>
          </a:xfrm>
          <a:prstGeom prst="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descr="SLO City Emblem_4color_drkbkgd.png"/>
          <p:cNvPicPr>
            <a:picLocks noChangeAspect="1"/>
          </p:cNvPicPr>
          <p:nvPr/>
        </p:nvPicPr>
        <p:blipFill>
          <a:blip r:embed="rId30"/>
          <a:stretch>
            <a:fillRect/>
          </a:stretch>
        </p:blipFill>
        <p:spPr>
          <a:xfrm>
            <a:off x="174812" y="6197599"/>
            <a:ext cx="623697" cy="620704"/>
          </a:xfrm>
          <a:prstGeom prst="rect">
            <a:avLst/>
          </a:prstGeom>
        </p:spPr>
      </p:pic>
      <p:pic>
        <p:nvPicPr>
          <p:cNvPr id="9" name="Picture 8" descr="City of SLO_wordmark_white.png"/>
          <p:cNvPicPr>
            <a:picLocks noChangeAspect="1"/>
          </p:cNvPicPr>
          <p:nvPr/>
        </p:nvPicPr>
        <p:blipFill>
          <a:blip r:embed="rId31">
            <a:alphaModFix amt="29000"/>
          </a:blip>
          <a:stretch>
            <a:fillRect/>
          </a:stretch>
        </p:blipFill>
        <p:spPr>
          <a:xfrm>
            <a:off x="858419" y="6393997"/>
            <a:ext cx="2785937" cy="247498"/>
          </a:xfrm>
          <a:prstGeom prst="rect">
            <a:avLst/>
          </a:prstGeom>
        </p:spPr>
      </p:pic>
    </p:spTree>
    <p:extLst>
      <p:ext uri="{BB962C8B-B14F-4D97-AF65-F5344CB8AC3E}">
        <p14:creationId xmlns:p14="http://schemas.microsoft.com/office/powerpoint/2010/main" val="13070601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674" r:id="rId21"/>
    <p:sldLayoutId id="2147483675" r:id="rId22"/>
    <p:sldLayoutId id="2147483677" r:id="rId23"/>
    <p:sldLayoutId id="2147483678" r:id="rId24"/>
    <p:sldLayoutId id="2147483679" r:id="rId25"/>
    <p:sldLayoutId id="2147483680" r:id="rId26"/>
    <p:sldLayoutId id="2147483681" r:id="rId27"/>
    <p:sldLayoutId id="2147483682" r:id="rId28"/>
  </p:sldLayoutIdLst>
  <p:txStyles>
    <p:titleStyle>
      <a:lvl1pPr algn="l" defTabSz="685800" rtl="0" eaLnBrk="1" latinLnBrk="0" hangingPunct="1">
        <a:spcBef>
          <a:spcPct val="0"/>
        </a:spcBef>
        <a:buNone/>
        <a:defRPr sz="2400" kern="1200">
          <a:solidFill>
            <a:srgbClr val="61665D"/>
          </a:solidFill>
          <a:latin typeface="Arial"/>
          <a:ea typeface="+mj-ea"/>
          <a:cs typeface="Arial"/>
        </a:defRPr>
      </a:lvl1pPr>
    </p:titleStyle>
    <p:bodyStyle>
      <a:lvl1pPr marL="171450" indent="-171450" algn="l" defTabSz="685800" rtl="0" eaLnBrk="1" latinLnBrk="0" hangingPunct="1">
        <a:spcBef>
          <a:spcPts val="1350"/>
        </a:spcBef>
        <a:buClr>
          <a:schemeClr val="accent4">
            <a:lumMod val="50000"/>
          </a:schemeClr>
        </a:buClr>
        <a:buSzPct val="100000"/>
        <a:buFont typeface="Wingdings 2" pitchFamily="18" charset="2"/>
        <a:buChar char="¡"/>
        <a:defRPr sz="1500" kern="1200">
          <a:solidFill>
            <a:schemeClr val="bg2">
              <a:lumMod val="25000"/>
            </a:schemeClr>
          </a:solidFill>
          <a:latin typeface="Arial"/>
          <a:ea typeface="+mn-ea"/>
          <a:cs typeface="Arial"/>
        </a:defRPr>
      </a:lvl1pPr>
      <a:lvl2pPr marL="342900" indent="-171450" algn="l" defTabSz="685800" rtl="0" eaLnBrk="1" latinLnBrk="0" hangingPunct="1">
        <a:spcBef>
          <a:spcPts val="450"/>
        </a:spcBef>
        <a:buClr>
          <a:schemeClr val="accent4">
            <a:lumMod val="75000"/>
          </a:schemeClr>
        </a:buClr>
        <a:buSzPct val="100000"/>
        <a:buFont typeface="Wingdings 2" pitchFamily="18" charset="2"/>
        <a:buChar char="¡"/>
        <a:defRPr sz="1350" kern="1200">
          <a:solidFill>
            <a:schemeClr val="bg2">
              <a:lumMod val="25000"/>
            </a:schemeClr>
          </a:solidFill>
          <a:latin typeface="Arial"/>
          <a:ea typeface="+mn-ea"/>
          <a:cs typeface="Arial"/>
        </a:defRPr>
      </a:lvl2pPr>
      <a:lvl3pPr marL="514350" indent="-171450" algn="l" defTabSz="685800" rtl="0" eaLnBrk="1" latinLnBrk="0" hangingPunct="1">
        <a:spcBef>
          <a:spcPts val="450"/>
        </a:spcBef>
        <a:buClr>
          <a:schemeClr val="accent4">
            <a:lumMod val="60000"/>
            <a:lumOff val="40000"/>
          </a:schemeClr>
        </a:buClr>
        <a:buSzPct val="100000"/>
        <a:buFont typeface="Wingdings 2" pitchFamily="18" charset="2"/>
        <a:buChar char="¡"/>
        <a:defRPr sz="1350" kern="1200">
          <a:solidFill>
            <a:schemeClr val="bg2">
              <a:lumMod val="25000"/>
            </a:schemeClr>
          </a:solidFill>
          <a:latin typeface="Arial"/>
          <a:ea typeface="+mn-ea"/>
          <a:cs typeface="Arial"/>
        </a:defRPr>
      </a:lvl3pPr>
      <a:lvl4pPr marL="685800" indent="-171450" algn="l" defTabSz="685800" rtl="0" eaLnBrk="1" latinLnBrk="0" hangingPunct="1">
        <a:spcBef>
          <a:spcPts val="450"/>
        </a:spcBef>
        <a:buClr>
          <a:schemeClr val="accent4">
            <a:lumMod val="40000"/>
            <a:lumOff val="60000"/>
          </a:schemeClr>
        </a:buClr>
        <a:buSzPct val="100000"/>
        <a:buFont typeface="Wingdings 2" pitchFamily="18" charset="2"/>
        <a:buChar char="¡"/>
        <a:defRPr sz="1350" kern="1200">
          <a:solidFill>
            <a:schemeClr val="bg2">
              <a:lumMod val="25000"/>
            </a:schemeClr>
          </a:solidFill>
          <a:latin typeface="Arial"/>
          <a:ea typeface="+mn-ea"/>
          <a:cs typeface="Arial"/>
        </a:defRPr>
      </a:lvl4pPr>
      <a:lvl5pPr marL="857250" indent="-171450" algn="l" defTabSz="685800" rtl="0" eaLnBrk="1" latinLnBrk="0" hangingPunct="1">
        <a:spcBef>
          <a:spcPts val="450"/>
        </a:spcBef>
        <a:buClr>
          <a:schemeClr val="accent4">
            <a:lumMod val="20000"/>
            <a:lumOff val="80000"/>
          </a:schemeClr>
        </a:buClr>
        <a:buSzPct val="100000"/>
        <a:buFont typeface="Wingdings 2" pitchFamily="18" charset="2"/>
        <a:buChar char="¡"/>
        <a:defRPr sz="1350" kern="1200">
          <a:solidFill>
            <a:schemeClr val="bg2">
              <a:lumMod val="25000"/>
            </a:schemeClr>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C203FF-E638-EB42-BF17-DC9FA246F98B}" type="datetimeFigureOut">
              <a:rPr lang="en-US" smtClean="0"/>
              <a:pPr/>
              <a:t>9/2/2020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B9DB1A-0D23-1348-928F-00297A4C9C6B}" type="slidenum">
              <a:rPr lang="en-US" smtClean="0"/>
              <a:pPr/>
              <a:t>‹#›</a:t>
            </a:fld>
            <a:endParaRPr lang="en-US" dirty="0"/>
          </a:p>
        </p:txBody>
      </p:sp>
    </p:spTree>
    <p:extLst>
      <p:ext uri="{BB962C8B-B14F-4D97-AF65-F5344CB8AC3E}">
        <p14:creationId xmlns:p14="http://schemas.microsoft.com/office/powerpoint/2010/main" val="13645326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s://www.ci.laguna-hills.ca.us/DocumentCenter/View/5074/Brief-of-Governor-Gavin-Newsoms-Support-of-Orange-Countys-Opposition-to-Plaintiffs-Ex-Parte-App"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coronavirus/2019-ncov/community/homeless-shelters/unsheltered-homelessness.html#prevention"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9083" y="2544721"/>
            <a:ext cx="7382691" cy="2734491"/>
          </a:xfrm>
        </p:spPr>
        <p:txBody>
          <a:bodyPr>
            <a:normAutofit/>
          </a:bodyPr>
          <a:lstStyle/>
          <a:p>
            <a:r>
              <a:rPr lang="en-US" sz="3200" b="1" dirty="0">
                <a:cs typeface="Arial"/>
              </a:rPr>
              <a:t>HOMELESSNESS DURING COVID-19 WEBINAR: Counties, Cautions, Cases and the CDC</a:t>
            </a:r>
            <a:endParaRPr lang="en-US" sz="3200" b="1" dirty="0"/>
          </a:p>
          <a:p>
            <a:r>
              <a:rPr lang="en-US" dirty="0"/>
              <a:t>Moderated by:</a:t>
            </a:r>
          </a:p>
          <a:p>
            <a:endParaRPr lang="en-US" dirty="0"/>
          </a:p>
          <a:p>
            <a:r>
              <a:rPr lang="en-US" dirty="0"/>
              <a:t>Christine Dietrick</a:t>
            </a:r>
          </a:p>
          <a:p>
            <a:r>
              <a:rPr lang="en-US" dirty="0"/>
              <a:t>City Attorney, San Luis Obispo</a:t>
            </a:r>
          </a:p>
          <a:p>
            <a:endParaRPr lang="en-US" dirty="0"/>
          </a:p>
        </p:txBody>
      </p:sp>
      <p:sp>
        <p:nvSpPr>
          <p:cNvPr id="6" name="Title 5">
            <a:extLst>
              <a:ext uri="{FF2B5EF4-FFF2-40B4-BE49-F238E27FC236}">
                <a16:creationId xmlns:a16="http://schemas.microsoft.com/office/drawing/2014/main" id="{7AC2945C-4D04-4FF7-BEA6-C4EE36BDA2A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4662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2220-612D-42F4-B492-599F8FB1152D}"/>
              </a:ext>
            </a:extLst>
          </p:cNvPr>
          <p:cNvSpPr>
            <a:spLocks noGrp="1"/>
          </p:cNvSpPr>
          <p:nvPr>
            <p:ph type="title"/>
          </p:nvPr>
        </p:nvSpPr>
        <p:spPr>
          <a:xfrm>
            <a:off x="628650" y="190707"/>
            <a:ext cx="7071831" cy="694929"/>
          </a:xfrm>
        </p:spPr>
        <p:txBody>
          <a:bodyPr>
            <a:noAutofit/>
          </a:bodyPr>
          <a:lstStyle/>
          <a:p>
            <a:r>
              <a:rPr lang="en-US" sz="2800" dirty="0">
                <a:ea typeface="+mj-lt"/>
                <a:cs typeface="+mj-lt"/>
              </a:rPr>
              <a:t>LA Alliance for Human Rights et al v. City of Los Angeles et al.</a:t>
            </a:r>
            <a:endParaRPr lang="en-US" sz="2800" dirty="0"/>
          </a:p>
        </p:txBody>
      </p:sp>
      <p:sp>
        <p:nvSpPr>
          <p:cNvPr id="3" name="Content Placeholder 2">
            <a:extLst>
              <a:ext uri="{FF2B5EF4-FFF2-40B4-BE49-F238E27FC236}">
                <a16:creationId xmlns:a16="http://schemas.microsoft.com/office/drawing/2014/main" id="{5C549C1C-C40A-45B4-8AC4-DE6D24C641A4}"/>
              </a:ext>
            </a:extLst>
          </p:cNvPr>
          <p:cNvSpPr>
            <a:spLocks noGrp="1"/>
          </p:cNvSpPr>
          <p:nvPr>
            <p:ph idx="1"/>
          </p:nvPr>
        </p:nvSpPr>
        <p:spPr/>
        <p:txBody>
          <a:bodyPr/>
          <a:lstStyle/>
          <a:p>
            <a:r>
              <a:rPr lang="en-US" dirty="0"/>
              <a:t>The Court ordered an injunction that the defendants (city, county, and joint) must relocate roughly 3,100 individuals from underneath freeway underpasses, overpasses, and ramps. </a:t>
            </a:r>
          </a:p>
          <a:p>
            <a:endParaRPr lang="en-US" dirty="0"/>
          </a:p>
          <a:p>
            <a:r>
              <a:rPr lang="en-US" dirty="0">
                <a:ea typeface="+mn-lt"/>
                <a:cs typeface="+mn-lt"/>
              </a:rPr>
              <a:t>Relies on Welfare &amp; Institutions Code Section 17000 et seq. and substantive due process grounds (reckless disregard for those living near freeway areas that shocks the conscience) and eighth amendment grounds.</a:t>
            </a:r>
          </a:p>
          <a:p>
            <a:endParaRPr lang="en-US" dirty="0">
              <a:ea typeface="+mn-lt"/>
              <a:cs typeface="+mn-lt"/>
            </a:endParaRPr>
          </a:p>
        </p:txBody>
      </p:sp>
    </p:spTree>
    <p:extLst>
      <p:ext uri="{BB962C8B-B14F-4D97-AF65-F5344CB8AC3E}">
        <p14:creationId xmlns:p14="http://schemas.microsoft.com/office/powerpoint/2010/main" val="68971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F40A-0FA3-444E-BF39-CEE8A36A0C0C}"/>
              </a:ext>
            </a:extLst>
          </p:cNvPr>
          <p:cNvSpPr>
            <a:spLocks noGrp="1"/>
          </p:cNvSpPr>
          <p:nvPr>
            <p:ph type="title"/>
          </p:nvPr>
        </p:nvSpPr>
        <p:spPr/>
        <p:txBody>
          <a:bodyPr/>
          <a:lstStyle/>
          <a:p>
            <a:r>
              <a:rPr lang="en-US" dirty="0"/>
              <a:t>Bloom et al v. San Diego</a:t>
            </a:r>
          </a:p>
        </p:txBody>
      </p:sp>
      <p:sp>
        <p:nvSpPr>
          <p:cNvPr id="3" name="Content Placeholder 2">
            <a:extLst>
              <a:ext uri="{FF2B5EF4-FFF2-40B4-BE49-F238E27FC236}">
                <a16:creationId xmlns:a16="http://schemas.microsoft.com/office/drawing/2014/main" id="{74FD3184-66C7-4A6E-85E3-E4351ECFB2AA}"/>
              </a:ext>
            </a:extLst>
          </p:cNvPr>
          <p:cNvSpPr>
            <a:spLocks noGrp="1"/>
          </p:cNvSpPr>
          <p:nvPr>
            <p:ph idx="1"/>
          </p:nvPr>
        </p:nvSpPr>
        <p:spPr/>
        <p:txBody>
          <a:bodyPr>
            <a:normAutofit/>
          </a:bodyPr>
          <a:lstStyle/>
          <a:p>
            <a:r>
              <a:rPr lang="en-US" dirty="0">
                <a:ea typeface="+mn-lt"/>
                <a:cs typeface="+mn-lt"/>
              </a:rPr>
              <a:t>In 2017, Bloom sued the city of San Diego over two ordinances that prohibited individuals living in their vehicles. One of these ordinances prohibited living in vehicles and the other prohibited overnight RV parking. </a:t>
            </a:r>
            <a:endParaRPr lang="en-US" dirty="0"/>
          </a:p>
          <a:p>
            <a:r>
              <a:rPr lang="en-US" dirty="0">
                <a:ea typeface="+mn-lt"/>
                <a:cs typeface="+mn-lt"/>
              </a:rPr>
              <a:t>In 2018, the Court granted in part a preliminary injunction against enforcement of the vehicle habitation ordinance, but denied as to the RV parking; </a:t>
            </a:r>
          </a:p>
          <a:p>
            <a:r>
              <a:rPr lang="en-US" dirty="0">
                <a:ea typeface="+mn-lt"/>
                <a:cs typeface="+mn-lt"/>
              </a:rPr>
              <a:t>In 2019, the City repealed the vehicle habitation ordinance, but later replaced it with a new ordinance;</a:t>
            </a:r>
          </a:p>
          <a:p>
            <a:r>
              <a:rPr lang="en-US" dirty="0">
                <a:ea typeface="+mn-lt"/>
                <a:cs typeface="+mn-lt"/>
              </a:rPr>
              <a:t>In April 2020 the court allowed plaintiffs to amend their complaint to challenge the new ordinance and the plaintiffs sought a temporary restraining order preventing the enforcement of the two ordinances because of COVID-19. </a:t>
            </a:r>
            <a:endParaRPr lang="en-US" dirty="0"/>
          </a:p>
          <a:p>
            <a:r>
              <a:rPr lang="en-US" dirty="0">
                <a:ea typeface="+mn-lt"/>
                <a:cs typeface="+mn-lt"/>
              </a:rPr>
              <a:t> Bloom alleges the city does not offer enough alternative living situations for individuals to not live in their cars and that the laws disproportionately impact disabled individuals in violation of disability protections. </a:t>
            </a:r>
            <a:endParaRPr lang="en-US" dirty="0"/>
          </a:p>
        </p:txBody>
      </p:sp>
    </p:spTree>
    <p:extLst>
      <p:ext uri="{BB962C8B-B14F-4D97-AF65-F5344CB8AC3E}">
        <p14:creationId xmlns:p14="http://schemas.microsoft.com/office/powerpoint/2010/main" val="340757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A461-8CC5-46ED-A463-7B4307C30429}"/>
              </a:ext>
            </a:extLst>
          </p:cNvPr>
          <p:cNvSpPr>
            <a:spLocks noGrp="1"/>
          </p:cNvSpPr>
          <p:nvPr>
            <p:ph type="title"/>
          </p:nvPr>
        </p:nvSpPr>
        <p:spPr>
          <a:xfrm>
            <a:off x="510499" y="221529"/>
            <a:ext cx="7374917" cy="694929"/>
          </a:xfrm>
        </p:spPr>
        <p:txBody>
          <a:bodyPr>
            <a:noAutofit/>
          </a:bodyPr>
          <a:lstStyle/>
          <a:p>
            <a:r>
              <a:rPr lang="en-US" sz="2800" dirty="0"/>
              <a:t>City of Laguna v. Elite Hospitality Inc.; </a:t>
            </a:r>
            <a:br>
              <a:rPr lang="en-US" sz="2800" dirty="0"/>
            </a:br>
            <a:r>
              <a:rPr lang="en-US" sz="2800" dirty="0"/>
              <a:t>County of Orange</a:t>
            </a:r>
          </a:p>
        </p:txBody>
      </p:sp>
      <p:sp>
        <p:nvSpPr>
          <p:cNvPr id="3" name="Content Placeholder 2">
            <a:extLst>
              <a:ext uri="{FF2B5EF4-FFF2-40B4-BE49-F238E27FC236}">
                <a16:creationId xmlns:a16="http://schemas.microsoft.com/office/drawing/2014/main" id="{E7D5E597-3263-4716-8DD3-1D4777776BF1}"/>
              </a:ext>
            </a:extLst>
          </p:cNvPr>
          <p:cNvSpPr>
            <a:spLocks noGrp="1"/>
          </p:cNvSpPr>
          <p:nvPr>
            <p:ph idx="1"/>
          </p:nvPr>
        </p:nvSpPr>
        <p:spPr/>
        <p:txBody>
          <a:bodyPr>
            <a:normAutofit/>
          </a:bodyPr>
          <a:lstStyle/>
          <a:p>
            <a:r>
              <a:rPr lang="en-US" dirty="0">
                <a:ea typeface="+mn-lt"/>
                <a:cs typeface="+mn-lt"/>
              </a:rPr>
              <a:t>The City of Laguna Hills sued Elite Hospitality Inc. and Orange County on April 20, 2020, to prevent Project </a:t>
            </a:r>
            <a:r>
              <a:rPr lang="en-US" dirty="0" err="1">
                <a:ea typeface="+mn-lt"/>
                <a:cs typeface="+mn-lt"/>
              </a:rPr>
              <a:t>Roomkey</a:t>
            </a:r>
            <a:r>
              <a:rPr lang="en-US" dirty="0">
                <a:ea typeface="+mn-lt"/>
                <a:cs typeface="+mn-lt"/>
              </a:rPr>
              <a:t> from taking effect in the city. </a:t>
            </a:r>
          </a:p>
          <a:p>
            <a:r>
              <a:rPr lang="en-US" dirty="0">
                <a:ea typeface="+mn-lt"/>
                <a:cs typeface="+mn-lt"/>
              </a:rPr>
              <a:t>The city claims that Project </a:t>
            </a:r>
            <a:r>
              <a:rPr lang="en-US" dirty="0" err="1">
                <a:ea typeface="+mn-lt"/>
                <a:cs typeface="+mn-lt"/>
              </a:rPr>
              <a:t>Roomkey</a:t>
            </a:r>
            <a:r>
              <a:rPr lang="en-US" dirty="0">
                <a:ea typeface="+mn-lt"/>
                <a:cs typeface="+mn-lt"/>
              </a:rPr>
              <a:t> is a public nuisance and endangers the lives of citizens within the city. Additionally, the city claims that the county made an agreement with Elite Hospitality before consulting with the city, thereby violating the portion of Project </a:t>
            </a:r>
            <a:r>
              <a:rPr lang="en-US" dirty="0" err="1">
                <a:ea typeface="+mn-lt"/>
                <a:cs typeface="+mn-lt"/>
              </a:rPr>
              <a:t>Roomkey</a:t>
            </a:r>
            <a:r>
              <a:rPr lang="en-US" dirty="0">
                <a:ea typeface="+mn-lt"/>
                <a:cs typeface="+mn-lt"/>
              </a:rPr>
              <a:t> that states “all of these local efforts should be closely coordinated with applicable local partners, including cities…”</a:t>
            </a:r>
            <a:endParaRPr lang="en-US" dirty="0"/>
          </a:p>
          <a:p>
            <a:r>
              <a:rPr lang="en-US" dirty="0">
                <a:ea typeface="+mn-lt"/>
                <a:cs typeface="+mn-lt"/>
              </a:rPr>
              <a:t>The county successfully defended Project </a:t>
            </a:r>
            <a:r>
              <a:rPr lang="en-US" dirty="0" err="1">
                <a:ea typeface="+mn-lt"/>
                <a:cs typeface="+mn-lt"/>
              </a:rPr>
              <a:t>Roomkey</a:t>
            </a:r>
            <a:r>
              <a:rPr lang="en-US" dirty="0">
                <a:ea typeface="+mn-lt"/>
                <a:cs typeface="+mn-lt"/>
              </a:rPr>
              <a:t> </a:t>
            </a:r>
            <a:r>
              <a:rPr lang="en-US" dirty="0" err="1">
                <a:ea typeface="+mn-lt"/>
                <a:cs typeface="+mn-lt"/>
              </a:rPr>
              <a:t>utilzing</a:t>
            </a:r>
            <a:r>
              <a:rPr lang="en-US" dirty="0">
                <a:ea typeface="+mn-lt"/>
                <a:cs typeface="+mn-lt"/>
              </a:rPr>
              <a:t> Governor's executive order and broad emergency powers to oppose the the injunction. </a:t>
            </a:r>
          </a:p>
          <a:p>
            <a:r>
              <a:rPr lang="en-US" sz="1800" dirty="0"/>
              <a:t>Resource link: </a:t>
            </a:r>
            <a:r>
              <a:rPr lang="en-US" sz="1800" dirty="0">
                <a:ea typeface="+mn-lt"/>
                <a:cs typeface="+mn-lt"/>
                <a:hlinkClick r:id="rId2"/>
              </a:rPr>
              <a:t>https://www.ci.laguna-hills.ca.us/DocumentCenter/View/5074/Brief-of-Governor-Gavin-Newsoms-Support-of-Orange-Countys-Opposition-to-Plaintiffs-Ex-Parte-App</a:t>
            </a:r>
            <a:r>
              <a:rPr lang="en-US" sz="1800" dirty="0"/>
              <a:t>.  </a:t>
            </a:r>
            <a:br>
              <a:rPr lang="en-US" dirty="0"/>
            </a:br>
            <a:endParaRPr lang="en-US" dirty="0"/>
          </a:p>
          <a:p>
            <a:endParaRPr lang="en-US" dirty="0"/>
          </a:p>
        </p:txBody>
      </p:sp>
    </p:spTree>
    <p:extLst>
      <p:ext uri="{BB962C8B-B14F-4D97-AF65-F5344CB8AC3E}">
        <p14:creationId xmlns:p14="http://schemas.microsoft.com/office/powerpoint/2010/main" val="294001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A461-8CC5-46ED-A463-7B4307C30429}"/>
              </a:ext>
            </a:extLst>
          </p:cNvPr>
          <p:cNvSpPr>
            <a:spLocks noGrp="1"/>
          </p:cNvSpPr>
          <p:nvPr>
            <p:ph type="title"/>
          </p:nvPr>
        </p:nvSpPr>
        <p:spPr>
          <a:xfrm>
            <a:off x="628650" y="103378"/>
            <a:ext cx="7886700" cy="694929"/>
          </a:xfrm>
        </p:spPr>
        <p:txBody>
          <a:bodyPr>
            <a:normAutofit/>
          </a:bodyPr>
          <a:lstStyle/>
          <a:p>
            <a:r>
              <a:rPr lang="en-US" dirty="0"/>
              <a:t>Recent Experience in SLO</a:t>
            </a:r>
          </a:p>
        </p:txBody>
      </p:sp>
      <p:sp>
        <p:nvSpPr>
          <p:cNvPr id="3" name="Content Placeholder 2">
            <a:extLst>
              <a:ext uri="{FF2B5EF4-FFF2-40B4-BE49-F238E27FC236}">
                <a16:creationId xmlns:a16="http://schemas.microsoft.com/office/drawing/2014/main" id="{E7D5E597-3263-4716-8DD3-1D4777776BF1}"/>
              </a:ext>
            </a:extLst>
          </p:cNvPr>
          <p:cNvSpPr>
            <a:spLocks noGrp="1"/>
          </p:cNvSpPr>
          <p:nvPr>
            <p:ph idx="1"/>
          </p:nvPr>
        </p:nvSpPr>
        <p:spPr/>
        <p:txBody>
          <a:bodyPr>
            <a:normAutofit/>
          </a:bodyPr>
          <a:lstStyle/>
          <a:p>
            <a:r>
              <a:rPr lang="en-US" dirty="0"/>
              <a:t>Current litigation threat by California Rural Legal Assistance</a:t>
            </a:r>
          </a:p>
          <a:p>
            <a:r>
              <a:rPr lang="en-US" dirty="0"/>
              <a:t>Significant encampment cleanups; protocol to post notice in advance, offer services, storage of personal belongings, and shelter relocation to all occupants who can be contacted.</a:t>
            </a:r>
          </a:p>
          <a:p>
            <a:endParaRPr lang="en-US" dirty="0"/>
          </a:p>
          <a:p>
            <a:pPr marL="0" indent="0">
              <a:buNone/>
            </a:pPr>
            <a:br>
              <a:rPr lang="en-US" dirty="0"/>
            </a:br>
            <a:endParaRPr lang="en-US" dirty="0"/>
          </a:p>
          <a:p>
            <a:endParaRPr lang="en-US" dirty="0"/>
          </a:p>
        </p:txBody>
      </p:sp>
      <p:pic>
        <p:nvPicPr>
          <p:cNvPr id="5" name="Picture 4" descr="A picture containing items, table, covered, bag&#10;&#10;Description automatically generated">
            <a:extLst>
              <a:ext uri="{FF2B5EF4-FFF2-40B4-BE49-F238E27FC236}">
                <a16:creationId xmlns:a16="http://schemas.microsoft.com/office/drawing/2014/main" id="{9FA0B64C-F160-490A-A04D-B203A879B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52060" y="2809006"/>
            <a:ext cx="3289185" cy="3247063"/>
          </a:xfrm>
          <a:prstGeom prst="rect">
            <a:avLst/>
          </a:prstGeom>
        </p:spPr>
      </p:pic>
      <p:pic>
        <p:nvPicPr>
          <p:cNvPr id="7" name="Picture 6" descr="Graffiti on a wall&#10;&#10;Description automatically generated">
            <a:extLst>
              <a:ext uri="{FF2B5EF4-FFF2-40B4-BE49-F238E27FC236}">
                <a16:creationId xmlns:a16="http://schemas.microsoft.com/office/drawing/2014/main" id="{5DA71467-4060-4D50-BB74-92212134E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728" y="2787944"/>
            <a:ext cx="3247064" cy="3289186"/>
          </a:xfrm>
          <a:prstGeom prst="rect">
            <a:avLst/>
          </a:prstGeom>
        </p:spPr>
      </p:pic>
    </p:spTree>
    <p:extLst>
      <p:ext uri="{BB962C8B-B14F-4D97-AF65-F5344CB8AC3E}">
        <p14:creationId xmlns:p14="http://schemas.microsoft.com/office/powerpoint/2010/main" val="351632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29A474F1-F30E-442E-93FD-13537D5B7546" descr="Image">
            <a:extLst>
              <a:ext uri="{FF2B5EF4-FFF2-40B4-BE49-F238E27FC236}">
                <a16:creationId xmlns:a16="http://schemas.microsoft.com/office/drawing/2014/main" id="{81D2AA2A-B03D-4730-A828-76E80B878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160" y="1825240"/>
            <a:ext cx="5577422"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62154F5-58D1-4E63-85A5-30CE5563C943}"/>
              </a:ext>
            </a:extLst>
          </p:cNvPr>
          <p:cNvSpPr>
            <a:spLocks noGrp="1"/>
          </p:cNvSpPr>
          <p:nvPr>
            <p:ph type="title"/>
          </p:nvPr>
        </p:nvSpPr>
        <p:spPr/>
        <p:txBody>
          <a:bodyPr/>
          <a:lstStyle/>
          <a:p>
            <a:r>
              <a:rPr lang="en-US" dirty="0"/>
              <a:t>Recent Experience in SLO</a:t>
            </a:r>
          </a:p>
        </p:txBody>
      </p:sp>
      <p:pic>
        <p:nvPicPr>
          <p:cNvPr id="4" name="Content Placeholder 3">
            <a:extLst>
              <a:ext uri="{FF2B5EF4-FFF2-40B4-BE49-F238E27FC236}">
                <a16:creationId xmlns:a16="http://schemas.microsoft.com/office/drawing/2014/main" id="{045A7684-F49E-4D1D-8698-D45E800EC74C}"/>
              </a:ext>
            </a:extLst>
          </p:cNvPr>
          <p:cNvPicPr>
            <a:picLocks noGrp="1" noChangeAspect="1"/>
          </p:cNvPicPr>
          <p:nvPr>
            <p:ph idx="1"/>
          </p:nvPr>
        </p:nvPicPr>
        <p:blipFill>
          <a:blip r:embed="rId3"/>
          <a:stretch>
            <a:fillRect/>
          </a:stretch>
        </p:blipFill>
        <p:spPr>
          <a:xfrm>
            <a:off x="110409" y="1161002"/>
            <a:ext cx="3789117" cy="4902200"/>
          </a:xfrm>
          <a:prstGeom prst="rect">
            <a:avLst/>
          </a:prstGeom>
        </p:spPr>
      </p:pic>
    </p:spTree>
    <p:extLst>
      <p:ext uri="{BB962C8B-B14F-4D97-AF65-F5344CB8AC3E}">
        <p14:creationId xmlns:p14="http://schemas.microsoft.com/office/powerpoint/2010/main" val="81108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493" y="2043242"/>
            <a:ext cx="5675325" cy="614467"/>
          </a:xfrm>
        </p:spPr>
        <p:txBody>
          <a:bodyPr anchor="t">
            <a:normAutofit fontScale="90000"/>
          </a:bodyPr>
          <a:lstStyle/>
          <a:p>
            <a:pPr algn="ctr">
              <a:lnSpc>
                <a:spcPct val="100000"/>
              </a:lnSpc>
            </a:pPr>
            <a:r>
              <a:rPr lang="en-US" sz="4000" b="1" cap="small" dirty="0">
                <a:latin typeface="Bell MT" panose="02020503060305020303" pitchFamily="18" charset="0"/>
              </a:rPr>
              <a:t>Questions &amp; Discussion</a:t>
            </a:r>
            <a:endParaRPr lang="en-US" sz="4000" cap="small" dirty="0">
              <a:latin typeface="Bell MT" panose="02020503060305020303" pitchFamily="18" charset="0"/>
            </a:endParaRPr>
          </a:p>
        </p:txBody>
      </p:sp>
      <p:sp>
        <p:nvSpPr>
          <p:cNvPr id="5" name="TextBox 4"/>
          <p:cNvSpPr txBox="1"/>
          <p:nvPr/>
        </p:nvSpPr>
        <p:spPr>
          <a:xfrm>
            <a:off x="1609347" y="3489311"/>
            <a:ext cx="6060312" cy="318677"/>
          </a:xfrm>
          <a:prstGeom prst="rect">
            <a:avLst/>
          </a:prstGeom>
          <a:noFill/>
        </p:spPr>
        <p:txBody>
          <a:bodyPr wrap="square" rtlCol="0">
            <a:spAutoFit/>
          </a:bodyPr>
          <a:lstStyle/>
          <a:p>
            <a:pPr algn="ctr">
              <a:lnSpc>
                <a:spcPct val="114000"/>
              </a:lnSpc>
            </a:pPr>
            <a:endParaRPr lang="en-US" sz="1400" dirty="0"/>
          </a:p>
        </p:txBody>
      </p:sp>
      <p:sp>
        <p:nvSpPr>
          <p:cNvPr id="8" name="Subtitle 7">
            <a:extLst>
              <a:ext uri="{FF2B5EF4-FFF2-40B4-BE49-F238E27FC236}">
                <a16:creationId xmlns:a16="http://schemas.microsoft.com/office/drawing/2014/main" id="{882DBD8A-CBB1-4CEC-90DB-691BCF7286BE}"/>
              </a:ext>
            </a:extLst>
          </p:cNvPr>
          <p:cNvSpPr>
            <a:spLocks noGrp="1"/>
          </p:cNvSpPr>
          <p:nvPr>
            <p:ph type="subTitle" idx="1"/>
          </p:nvPr>
        </p:nvSpPr>
        <p:spPr>
          <a:xfrm>
            <a:off x="1839196" y="2880403"/>
            <a:ext cx="5457918" cy="618565"/>
          </a:xfrm>
        </p:spPr>
        <p:txBody>
          <a:bodyPr/>
          <a:lstStyle/>
          <a:p>
            <a:endParaRPr lang="en-US" dirty="0"/>
          </a:p>
        </p:txBody>
      </p:sp>
    </p:spTree>
    <p:extLst>
      <p:ext uri="{BB962C8B-B14F-4D97-AF65-F5344CB8AC3E}">
        <p14:creationId xmlns:p14="http://schemas.microsoft.com/office/powerpoint/2010/main" val="276846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a:xfrm>
            <a:off x="628650" y="1505119"/>
            <a:ext cx="7886700" cy="3313461"/>
          </a:xfrm>
        </p:spPr>
        <p:txBody>
          <a:bodyPr vert="horz" lIns="91440" tIns="45720" rIns="91440" bIns="45720" rtlCol="0" anchor="t">
            <a:normAutofit/>
          </a:bodyPr>
          <a:lstStyle/>
          <a:p>
            <a:pPr marL="457200" indent="-457200">
              <a:buFont typeface="+mj-lt"/>
              <a:buAutoNum type="arabicPeriod"/>
            </a:pPr>
            <a:r>
              <a:rPr lang="en-US" sz="1400" dirty="0"/>
              <a:t>Pre-COVID state of the law – Boise v. Martin (9</a:t>
            </a:r>
            <a:r>
              <a:rPr lang="en-US" sz="1400" baseline="30000" dirty="0"/>
              <a:t>th</a:t>
            </a:r>
            <a:r>
              <a:rPr lang="en-US" sz="1400" dirty="0"/>
              <a:t> Cir.; Cert. denied December 16, 2019)</a:t>
            </a:r>
          </a:p>
          <a:p>
            <a:pPr marL="342900" indent="-342900">
              <a:buFont typeface="+mj-lt"/>
              <a:buAutoNum type="arabicPeriod"/>
            </a:pPr>
            <a:endParaRPr lang="en-US" sz="1400" dirty="0"/>
          </a:p>
          <a:p>
            <a:pPr marL="342900" indent="-342900">
              <a:buFont typeface="+mj-lt"/>
              <a:buAutoNum type="arabicPeriod"/>
            </a:pPr>
            <a:r>
              <a:rPr lang="en-US" sz="1400" dirty="0"/>
              <a:t>Governor’s Orders and CDC Guidance related to homelessness post-COVID</a:t>
            </a:r>
          </a:p>
          <a:p>
            <a:pPr marL="342900" indent="-342900">
              <a:buFont typeface="+mj-lt"/>
              <a:buAutoNum type="arabicPeriod"/>
            </a:pPr>
            <a:endParaRPr lang="en-US" sz="1400" dirty="0"/>
          </a:p>
          <a:p>
            <a:pPr marL="342900" indent="-342900">
              <a:buFont typeface="+mj-lt"/>
              <a:buAutoNum type="arabicPeriod"/>
            </a:pPr>
            <a:r>
              <a:rPr lang="en-US" sz="1400" dirty="0"/>
              <a:t>Programs relating to homelessness and COVID 19 </a:t>
            </a:r>
          </a:p>
          <a:p>
            <a:pPr marL="342900" indent="-342900">
              <a:buFont typeface="+mj-lt"/>
              <a:buAutoNum type="arabicPeriod"/>
            </a:pPr>
            <a:endParaRPr lang="en-US" sz="1400" dirty="0"/>
          </a:p>
          <a:p>
            <a:pPr marL="342900" indent="-342900">
              <a:buFont typeface="+mj-lt"/>
              <a:buAutoNum type="arabicPeriod"/>
            </a:pPr>
            <a:r>
              <a:rPr lang="en-US" sz="1400" dirty="0"/>
              <a:t>Overview of the most recent legal challenges to public entities arising out of the COVID related to homelessness</a:t>
            </a:r>
          </a:p>
          <a:p>
            <a:endParaRPr lang="en-US" dirty="0"/>
          </a:p>
        </p:txBody>
      </p:sp>
    </p:spTree>
    <p:extLst>
      <p:ext uri="{BB962C8B-B14F-4D97-AF65-F5344CB8AC3E}">
        <p14:creationId xmlns:p14="http://schemas.microsoft.com/office/powerpoint/2010/main" val="109223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Pre-COVID Legal Baseline</a:t>
            </a:r>
          </a:p>
        </p:txBody>
      </p:sp>
      <p:sp>
        <p:nvSpPr>
          <p:cNvPr id="3" name="Content Placeholder 2"/>
          <p:cNvSpPr>
            <a:spLocks noGrp="1"/>
          </p:cNvSpPr>
          <p:nvPr>
            <p:ph idx="1"/>
          </p:nvPr>
        </p:nvSpPr>
        <p:spPr>
          <a:xfrm>
            <a:off x="628650" y="1309913"/>
            <a:ext cx="7886700" cy="3621541"/>
          </a:xfrm>
        </p:spPr>
        <p:txBody>
          <a:bodyPr vert="horz" lIns="91440" tIns="45720" rIns="91440" bIns="45720" rtlCol="0" anchor="t">
            <a:normAutofit/>
          </a:bodyPr>
          <a:lstStyle/>
          <a:p>
            <a:r>
              <a:rPr lang="en-US" sz="1400" b="1" i="1" dirty="0"/>
              <a:t>Martin v. City of Boise </a:t>
            </a:r>
            <a:r>
              <a:rPr lang="en-US" sz="1400" b="1" dirty="0"/>
              <a:t>(2019)</a:t>
            </a:r>
            <a:r>
              <a:rPr lang="en-US" sz="1400" dirty="0"/>
              <a:t> – Criminal enforcement of public camping ordinances when there were no adequate alternatives for shelter violated the Eighth Amendment. </a:t>
            </a:r>
          </a:p>
          <a:p>
            <a:r>
              <a:rPr lang="en-US" sz="1400" dirty="0"/>
              <a:t>Plaintiff claimed the City of Boise's public camping ordinance violated the Eighth Amendment’s prohibition against cruel and unusual punishment. The City alleged it did not enforce the public camping ordinance when homeless shelters were full. </a:t>
            </a:r>
          </a:p>
          <a:p>
            <a:r>
              <a:rPr lang="en-US" sz="1400" dirty="0"/>
              <a:t>Court found the ordinance in violation of the Eighth Amendment because it criminalized involuntary and </a:t>
            </a:r>
            <a:r>
              <a:rPr lang="en-US" sz="1400" dirty="0">
                <a:ea typeface="+mn-lt"/>
                <a:cs typeface="+mn-lt"/>
              </a:rPr>
              <a:t>necessary human activity, such as sleeping, </a:t>
            </a:r>
            <a:r>
              <a:rPr lang="en-US" sz="1400" dirty="0"/>
              <a:t>which unhoused individuals cannot avoid doing in public places, when accessible shelter alternatives are not available. </a:t>
            </a:r>
          </a:p>
          <a:p>
            <a:r>
              <a:rPr lang="en-US" dirty="0">
                <a:ea typeface="+mn-lt"/>
                <a:cs typeface="+mn-lt"/>
              </a:rPr>
              <a:t>Homeless advocates have asserted this ruling entirely prohibits enforcement of anti-camping ordinances and that cities cannot clear or clean up encampments.</a:t>
            </a:r>
          </a:p>
          <a:p>
            <a:r>
              <a:rPr lang="en-US" dirty="0"/>
              <a:t>Holding is relatively narrow, but still renders relocation or removal of encampments impossible for many cities.</a:t>
            </a:r>
          </a:p>
        </p:txBody>
      </p:sp>
    </p:spTree>
    <p:extLst>
      <p:ext uri="{BB962C8B-B14F-4D97-AF65-F5344CB8AC3E}">
        <p14:creationId xmlns:p14="http://schemas.microsoft.com/office/powerpoint/2010/main" val="388495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CDC Guidelines Regarding COVID-19</a:t>
            </a:r>
          </a:p>
        </p:txBody>
      </p:sp>
      <p:sp>
        <p:nvSpPr>
          <p:cNvPr id="3" name="Content Placeholder 2"/>
          <p:cNvSpPr>
            <a:spLocks noGrp="1"/>
          </p:cNvSpPr>
          <p:nvPr>
            <p:ph idx="1"/>
          </p:nvPr>
        </p:nvSpPr>
        <p:spPr>
          <a:xfrm>
            <a:off x="628650" y="1505119"/>
            <a:ext cx="7886700" cy="3274986"/>
          </a:xfrm>
        </p:spPr>
        <p:txBody>
          <a:bodyPr vert="horz" lIns="91440" tIns="45720" rIns="91440" bIns="45720" rtlCol="0" anchor="t">
            <a:normAutofit/>
          </a:bodyPr>
          <a:lstStyle/>
          <a:p>
            <a:r>
              <a:rPr lang="en-US" dirty="0">
                <a:ea typeface="+mn-lt"/>
                <a:cs typeface="+mn-lt"/>
              </a:rPr>
              <a:t>As revised May 10, 2020, CDC recommends that “homeless shelters should not close or exclude people who are having symptoms or test positive for COVID-19 without a plan for where these clients can safely access services and stay.”</a:t>
            </a:r>
            <a:r>
              <a:rPr lang="en-US" dirty="0"/>
              <a:t>  </a:t>
            </a:r>
            <a:endParaRPr lang="en-US" sz="1400" dirty="0"/>
          </a:p>
          <a:p>
            <a:r>
              <a:rPr lang="en-US" dirty="0"/>
              <a:t>“Community coalitions should identify additional temporary housing and shelter... (such as hotels/motels) that have individual rooms</a:t>
            </a:r>
            <a:r>
              <a:rPr lang="en-US" dirty="0">
                <a:ea typeface="+mn-lt"/>
                <a:cs typeface="+mn-lt"/>
              </a:rPr>
              <a:t>.”</a:t>
            </a:r>
            <a:endParaRPr lang="en-US" dirty="0"/>
          </a:p>
          <a:p>
            <a:r>
              <a:rPr lang="en-US" dirty="0"/>
              <a:t>Local authorities should ensure that public restroom facilities remain open, especially near areas with encampments housing over 10 people. </a:t>
            </a:r>
          </a:p>
          <a:p>
            <a:r>
              <a:rPr lang="en-US" dirty="0"/>
              <a:t>Local government should create overflow sites to reduce crowding, isolation sites, quarantine sites for people waiting to be tested, and protective housing for people at the highest risk of severe COVID-19</a:t>
            </a:r>
          </a:p>
          <a:p>
            <a:pPr marL="0" indent="0">
              <a:buNone/>
            </a:pPr>
            <a:endParaRPr lang="en-US" dirty="0"/>
          </a:p>
        </p:txBody>
      </p:sp>
    </p:spTree>
    <p:extLst>
      <p:ext uri="{BB962C8B-B14F-4D97-AF65-F5344CB8AC3E}">
        <p14:creationId xmlns:p14="http://schemas.microsoft.com/office/powerpoint/2010/main" val="868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CDC Guidelines Regarding COVID-19</a:t>
            </a:r>
          </a:p>
        </p:txBody>
      </p:sp>
      <p:sp>
        <p:nvSpPr>
          <p:cNvPr id="3" name="Content Placeholder 2"/>
          <p:cNvSpPr>
            <a:spLocks noGrp="1"/>
          </p:cNvSpPr>
          <p:nvPr>
            <p:ph idx="1"/>
          </p:nvPr>
        </p:nvSpPr>
        <p:spPr>
          <a:xfrm>
            <a:off x="628650" y="1252875"/>
            <a:ext cx="7886700" cy="4902038"/>
          </a:xfrm>
        </p:spPr>
        <p:txBody>
          <a:bodyPr>
            <a:normAutofit/>
          </a:bodyPr>
          <a:lstStyle/>
          <a:p>
            <a:pPr marL="0" indent="0">
              <a:buNone/>
            </a:pPr>
            <a:r>
              <a:rPr lang="en-US" sz="1700" dirty="0">
                <a:ea typeface="+mn-lt"/>
                <a:cs typeface="+mn-lt"/>
              </a:rPr>
              <a:t>Encampments and Clean up: </a:t>
            </a:r>
            <a:endParaRPr lang="en-US" sz="1700" dirty="0"/>
          </a:p>
          <a:p>
            <a:pPr marL="342900" indent="-342900"/>
            <a:r>
              <a:rPr lang="en-US" sz="2000" b="0" i="0" u="none" strike="noStrike" dirty="0">
                <a:solidFill>
                  <a:srgbClr val="000000"/>
                </a:solidFill>
                <a:effectLst/>
                <a:latin typeface="+mj-lt"/>
              </a:rPr>
              <a:t>“</a:t>
            </a:r>
            <a:r>
              <a:rPr lang="en-US" sz="1600" b="0" i="0" u="none" strike="noStrike" dirty="0">
                <a:solidFill>
                  <a:srgbClr val="000000"/>
                </a:solidFill>
                <a:effectLst/>
                <a:latin typeface="+mj-lt"/>
              </a:rPr>
              <a:t>The balance of risks [between congregate housing and unsheltered outdoor living] should be considered for each individual experiencing unsheltered homelessness.”</a:t>
            </a:r>
            <a:endParaRPr lang="en-US" sz="1600" dirty="0">
              <a:latin typeface="+mj-lt"/>
              <a:ea typeface="+mn-lt"/>
              <a:cs typeface="+mn-lt"/>
            </a:endParaRPr>
          </a:p>
          <a:p>
            <a:pPr marL="342900" indent="-342900"/>
            <a:r>
              <a:rPr lang="en-US" sz="1600" dirty="0">
                <a:ea typeface="+mn-lt"/>
                <a:cs typeface="+mn-lt"/>
              </a:rPr>
              <a:t>CDC generally, recommends that encampments not be dispersed during COVID-19 to help prevent the dispersion of infected individuals throughout the community and disconnection from service providers, unless individual shelter is available. </a:t>
            </a:r>
            <a:endParaRPr lang="en-US" sz="1600" dirty="0"/>
          </a:p>
          <a:p>
            <a:pPr marL="342900" indent="-342900"/>
            <a:r>
              <a:rPr lang="en-US" sz="1600" dirty="0"/>
              <a:t>If there are beds at shelters available, with appropriate distancing, that is still the best option. </a:t>
            </a:r>
          </a:p>
          <a:p>
            <a:pPr marL="342900" indent="-342900"/>
            <a:r>
              <a:rPr lang="en-US" sz="1600" dirty="0">
                <a:ea typeface="+mn-lt"/>
                <a:cs typeface="+mn-lt"/>
              </a:rPr>
              <a:t>CDC encourages those staying in encampments to set up their tents/sleeping quarters with at least 12 feet x 12 feet of space per individual.</a:t>
            </a:r>
          </a:p>
          <a:p>
            <a:pPr marL="0" indent="0">
              <a:buNone/>
            </a:pPr>
            <a:r>
              <a:rPr lang="en-US" sz="1600" dirty="0"/>
              <a:t>Full CDC Guidance: </a:t>
            </a:r>
            <a:r>
              <a:rPr lang="en-US" sz="1600" dirty="0">
                <a:ea typeface="+mn-lt"/>
                <a:cs typeface="+mn-lt"/>
                <a:hlinkClick r:id="rId2"/>
              </a:rPr>
              <a:t>https://www.cdc.gov/coronavirus/2019-ncov/community/homeless-shelters/unsheltered-homelessness.html#prevention</a:t>
            </a:r>
            <a:r>
              <a:rPr lang="en-US" sz="1600" dirty="0">
                <a:ea typeface="+mn-lt"/>
                <a:cs typeface="+mn-lt"/>
              </a:rPr>
              <a:t>.</a:t>
            </a:r>
            <a:endParaRPr lang="en-US" sz="1600" dirty="0"/>
          </a:p>
        </p:txBody>
      </p:sp>
    </p:spTree>
    <p:extLst>
      <p:ext uri="{BB962C8B-B14F-4D97-AF65-F5344CB8AC3E}">
        <p14:creationId xmlns:p14="http://schemas.microsoft.com/office/powerpoint/2010/main" val="412165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748"/>
            <a:ext cx="7200258" cy="694929"/>
          </a:xfrm>
        </p:spPr>
        <p:txBody>
          <a:bodyPr>
            <a:noAutofit/>
          </a:bodyPr>
          <a:lstStyle/>
          <a:p>
            <a:r>
              <a:rPr lang="en-US" sz="2800" dirty="0"/>
              <a:t>Emergency Orders Regarding Homelessness</a:t>
            </a:r>
          </a:p>
        </p:txBody>
      </p:sp>
      <p:sp>
        <p:nvSpPr>
          <p:cNvPr id="3" name="Content Placeholder 2"/>
          <p:cNvSpPr>
            <a:spLocks noGrp="1"/>
          </p:cNvSpPr>
          <p:nvPr>
            <p:ph idx="1"/>
          </p:nvPr>
        </p:nvSpPr>
        <p:spPr/>
        <p:txBody>
          <a:bodyPr>
            <a:normAutofit/>
          </a:bodyPr>
          <a:lstStyle/>
          <a:p>
            <a:pPr marL="0" indent="0">
              <a:buNone/>
            </a:pPr>
            <a:r>
              <a:rPr lang="en-US" b="1" i="1" dirty="0">
                <a:ea typeface="+mn-lt"/>
                <a:cs typeface="+mn-lt"/>
              </a:rPr>
              <a:t>EXECUTIVE ORDER N-25-20 </a:t>
            </a:r>
            <a:r>
              <a:rPr lang="en-US" dirty="0">
                <a:ea typeface="+mn-lt"/>
                <a:cs typeface="+mn-lt"/>
              </a:rPr>
              <a:t>(March 12, 2020)</a:t>
            </a:r>
          </a:p>
          <a:p>
            <a:pPr marL="342900" indent="-342900"/>
            <a:r>
              <a:rPr lang="en-US" dirty="0">
                <a:ea typeface="+mn-lt"/>
                <a:cs typeface="+mn-lt"/>
              </a:rPr>
              <a:t>Allows the California Health and Human Services Agency and Office of Emergency Services to commandeer hotels, places of temporary residence, and medical facilities to be used for quarantining and treating individuals who have a high-risk exposure to COVID-19.</a:t>
            </a:r>
          </a:p>
          <a:p>
            <a:pPr marL="0" indent="0">
              <a:buNone/>
            </a:pPr>
            <a:r>
              <a:rPr lang="en-US" b="1" i="1" dirty="0"/>
              <a:t>EXECUTIVE ORDER N-32-20 </a:t>
            </a:r>
            <a:r>
              <a:rPr lang="en-US" dirty="0"/>
              <a:t>(March 18, 2020)</a:t>
            </a:r>
            <a:endParaRPr lang="en-US" dirty="0">
              <a:ea typeface="+mn-lt"/>
              <a:cs typeface="+mn-lt"/>
            </a:endParaRPr>
          </a:p>
          <a:p>
            <a:r>
              <a:rPr lang="en-US" dirty="0"/>
              <a:t>Suspended any restrictions on spending of Homeless Emergency Assistance Program (HEAP) and Homeless Housing and Assistance and Prevention Program (HHAP) that otherwise might have prevented spending for COVID 19 preparation and protections activities and shelter (e.g., one-time expenditure provisions).</a:t>
            </a:r>
          </a:p>
        </p:txBody>
      </p:sp>
    </p:spTree>
    <p:extLst>
      <p:ext uri="{BB962C8B-B14F-4D97-AF65-F5344CB8AC3E}">
        <p14:creationId xmlns:p14="http://schemas.microsoft.com/office/powerpoint/2010/main" val="23919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087242" cy="938677"/>
          </a:xfrm>
        </p:spPr>
        <p:txBody>
          <a:bodyPr lIns="91440" tIns="45720" rIns="91440" bIns="45720" anchor="t">
            <a:normAutofit fontScale="90000"/>
          </a:bodyPr>
          <a:lstStyle/>
          <a:p>
            <a:r>
              <a:rPr lang="en-US"/>
              <a:t>Project </a:t>
            </a:r>
            <a:r>
              <a:rPr lang="en-US" dirty="0" err="1"/>
              <a:t>Homekey</a:t>
            </a:r>
            <a:r>
              <a:rPr lang="en-US"/>
              <a:t> Overview- </a:t>
            </a:r>
            <a:br>
              <a:rPr lang="en-US" dirty="0"/>
            </a:br>
            <a:r>
              <a:rPr lang="en-US" dirty="0"/>
              <a:t>County Contracts and Funding </a:t>
            </a:r>
            <a:br>
              <a:rPr lang="en-US" dirty="0"/>
            </a:br>
            <a:endParaRPr lang="en-US" dirty="0"/>
          </a:p>
        </p:txBody>
      </p:sp>
      <p:sp>
        <p:nvSpPr>
          <p:cNvPr id="3" name="Content Placeholder 2"/>
          <p:cNvSpPr>
            <a:spLocks noGrp="1"/>
          </p:cNvSpPr>
          <p:nvPr>
            <p:ph idx="1"/>
          </p:nvPr>
        </p:nvSpPr>
        <p:spPr>
          <a:xfrm>
            <a:off x="628650" y="1373234"/>
            <a:ext cx="7886700" cy="3551914"/>
          </a:xfrm>
        </p:spPr>
        <p:txBody>
          <a:bodyPr vert="horz" lIns="91440" tIns="45720" rIns="91440" bIns="45720" rtlCol="0" anchor="t">
            <a:normAutofit/>
          </a:bodyPr>
          <a:lstStyle/>
          <a:p>
            <a:r>
              <a:rPr lang="en-US" dirty="0"/>
              <a:t>Project </a:t>
            </a:r>
            <a:r>
              <a:rPr lang="en-US" dirty="0" err="1"/>
              <a:t>Homekey</a:t>
            </a:r>
            <a:r>
              <a:rPr lang="en-US" dirty="0">
                <a:ea typeface="+mn-lt"/>
                <a:cs typeface="+mn-lt"/>
              </a:rPr>
              <a:t> (an transition of “Project </a:t>
            </a:r>
            <a:r>
              <a:rPr lang="en-US" dirty="0" err="1">
                <a:ea typeface="+mn-lt"/>
                <a:cs typeface="+mn-lt"/>
              </a:rPr>
              <a:t>Roomkey</a:t>
            </a:r>
            <a:r>
              <a:rPr lang="en-US" dirty="0">
                <a:ea typeface="+mn-lt"/>
                <a:cs typeface="+mn-lt"/>
              </a:rPr>
              <a:t>") was initiated by Governor Newsom to address the concern that COVID would overtake the homeless community; encourages cooperation between the State and Counties to identify and secure hotels, motels or self-contained trailers (non-congregate shelter) for vulnerable individuals experiencing homelessness to occupy during COVID-19. </a:t>
            </a:r>
          </a:p>
          <a:p>
            <a:r>
              <a:rPr lang="en-US" dirty="0" err="1">
                <a:cs typeface="Calibri"/>
              </a:rPr>
              <a:t>Homekey</a:t>
            </a:r>
            <a:r>
              <a:rPr lang="en-US" dirty="0">
                <a:cs typeface="Calibri"/>
              </a:rPr>
              <a:t> is a $600 million grant; $550 million from the state's direct allocation of the federal Coronavirus Relief fund (CRF) and $50 million from the state General Fund.</a:t>
            </a:r>
          </a:p>
          <a:p>
            <a:r>
              <a:rPr lang="en-US" dirty="0">
                <a:cs typeface="Calibri"/>
              </a:rPr>
              <a:t>Funds received through the CRF must be spent by December 30, 2020. Funds awarded from the general fund must be spent by June 30, 2022. Applications can be found </a:t>
            </a:r>
            <a:r>
              <a:rPr lang="en-US" dirty="0">
                <a:ea typeface="+mn-lt"/>
                <a:cs typeface="+mn-lt"/>
              </a:rPr>
              <a:t>below.  </a:t>
            </a:r>
          </a:p>
          <a:p>
            <a:r>
              <a:rPr lang="en-US" dirty="0">
                <a:ea typeface="+mn-lt"/>
                <a:cs typeface="+mn-lt"/>
              </a:rPr>
              <a:t>The Department will disburse funds to cover </a:t>
            </a:r>
            <a:r>
              <a:rPr lang="en-US" dirty="0" err="1">
                <a:ea typeface="+mn-lt"/>
                <a:cs typeface="+mn-lt"/>
              </a:rPr>
              <a:t>Homekey</a:t>
            </a:r>
            <a:r>
              <a:rPr lang="en-US" dirty="0">
                <a:ea typeface="+mn-lt"/>
                <a:cs typeface="+mn-lt"/>
              </a:rPr>
              <a:t>-critical expenditures that were incurred during the period of March 1, 2020 through December 30, 2020.</a:t>
            </a:r>
            <a:endParaRPr lang="en-US" dirty="0"/>
          </a:p>
          <a:p>
            <a:endParaRPr lang="en-US" dirty="0">
              <a:cs typeface="Calibri"/>
            </a:endParaRPr>
          </a:p>
        </p:txBody>
      </p:sp>
      <p:sp>
        <p:nvSpPr>
          <p:cNvPr id="4" name="TextBox 3">
            <a:extLst>
              <a:ext uri="{FF2B5EF4-FFF2-40B4-BE49-F238E27FC236}">
                <a16:creationId xmlns:a16="http://schemas.microsoft.com/office/drawing/2014/main" id="{60B3EB7B-C5E7-438C-9FFF-BE3DBED5B7EC}"/>
              </a:ext>
            </a:extLst>
          </p:cNvPr>
          <p:cNvSpPr txBox="1"/>
          <p:nvPr/>
        </p:nvSpPr>
        <p:spPr>
          <a:xfrm>
            <a:off x="775189" y="5523735"/>
            <a:ext cx="78940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https://www.hcd.ca.gov/grants-funding/active-funding/homekey/docs/2020_HCD_HomeKey-NOFA_07-15-2020.pdf</a:t>
            </a:r>
          </a:p>
        </p:txBody>
      </p:sp>
    </p:spTree>
    <p:extLst>
      <p:ext uri="{BB962C8B-B14F-4D97-AF65-F5344CB8AC3E}">
        <p14:creationId xmlns:p14="http://schemas.microsoft.com/office/powerpoint/2010/main" val="410691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normAutofit/>
          </a:bodyPr>
          <a:lstStyle/>
          <a:p>
            <a:r>
              <a:rPr lang="en-US" sz="3200" dirty="0"/>
              <a:t>Project </a:t>
            </a:r>
            <a:r>
              <a:rPr lang="en-US" sz="3200" dirty="0" err="1"/>
              <a:t>Homekey</a:t>
            </a:r>
            <a:r>
              <a:rPr lang="en-US" sz="3200" dirty="0"/>
              <a:t> -</a:t>
            </a:r>
            <a:r>
              <a:rPr lang="en-US" sz="3200" dirty="0" err="1"/>
              <a:t>Con’d</a:t>
            </a:r>
            <a:endParaRPr lang="en-US" sz="3200"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ea typeface="+mn-lt"/>
              <a:cs typeface="+mn-lt"/>
            </a:endParaRPr>
          </a:p>
          <a:p>
            <a:pPr marL="0" indent="0">
              <a:buNone/>
            </a:pPr>
            <a:endParaRPr lang="en-US" dirty="0">
              <a:ea typeface="+mn-lt"/>
              <a:cs typeface="+mn-lt"/>
            </a:endParaRPr>
          </a:p>
          <a:p>
            <a:pPr lvl="0"/>
            <a:endParaRPr lang="en-US" dirty="0"/>
          </a:p>
          <a:p>
            <a:endParaRPr lang="en-US" dirty="0"/>
          </a:p>
        </p:txBody>
      </p:sp>
      <p:sp>
        <p:nvSpPr>
          <p:cNvPr id="6" name="TextBox 5">
            <a:extLst>
              <a:ext uri="{FF2B5EF4-FFF2-40B4-BE49-F238E27FC236}">
                <a16:creationId xmlns:a16="http://schemas.microsoft.com/office/drawing/2014/main" id="{CC2F49A5-DC5A-4F14-BDC1-CEF087BA75D8}"/>
              </a:ext>
            </a:extLst>
          </p:cNvPr>
          <p:cNvSpPr txBox="1"/>
          <p:nvPr/>
        </p:nvSpPr>
        <p:spPr>
          <a:xfrm>
            <a:off x="621323" y="5241520"/>
            <a:ext cx="789402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1. https://opr.ca.gov/docs/20200715-PHK_TA.pdf</a:t>
            </a:r>
            <a:endParaRPr lang="en-US" dirty="0">
              <a:ea typeface="+mn-lt"/>
              <a:cs typeface="+mn-lt"/>
            </a:endParaRPr>
          </a:p>
          <a:p>
            <a:r>
              <a:rPr lang="en-US" sz="1600" dirty="0">
                <a:ea typeface="+mn-lt"/>
                <a:cs typeface="+mn-lt"/>
              </a:rPr>
              <a:t>2. https://www.hcd.ca.gov/grants-funding/active-funding/homekey/docs/2020_HCD_HomeKey-NOFA_07-15-2020.pdf</a:t>
            </a:r>
          </a:p>
        </p:txBody>
      </p:sp>
      <p:sp>
        <p:nvSpPr>
          <p:cNvPr id="5" name="Content Placeholder 2">
            <a:extLst>
              <a:ext uri="{FF2B5EF4-FFF2-40B4-BE49-F238E27FC236}">
                <a16:creationId xmlns:a16="http://schemas.microsoft.com/office/drawing/2014/main" id="{4BE31D33-95C4-4CD7-B0E7-05D337BADF62}"/>
              </a:ext>
            </a:extLst>
          </p:cNvPr>
          <p:cNvSpPr txBox="1">
            <a:spLocks/>
          </p:cNvSpPr>
          <p:nvPr/>
        </p:nvSpPr>
        <p:spPr>
          <a:xfrm>
            <a:off x="621326" y="1373234"/>
            <a:ext cx="7810074" cy="362758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ea typeface="+mn-lt"/>
                <a:cs typeface="+mn-lt"/>
              </a:rPr>
              <a:t>CEQA does not apply to a project funded by Project </a:t>
            </a:r>
            <a:r>
              <a:rPr lang="en-US" sz="1800" dirty="0" err="1">
                <a:ea typeface="+mn-lt"/>
                <a:cs typeface="+mn-lt"/>
              </a:rPr>
              <a:t>HomeKey</a:t>
            </a:r>
            <a:r>
              <a:rPr lang="en-US" sz="1800" dirty="0">
                <a:ea typeface="+mn-lt"/>
                <a:cs typeface="+mn-lt"/>
              </a:rPr>
              <a:t> (HSC Section 50675.1.2) if the city, county, or city and county where the project is located submits an application on or before April 30, 2021 and follows the specified requirements (see second link page 3). </a:t>
            </a:r>
          </a:p>
          <a:p>
            <a:pPr marL="0" indent="0">
              <a:buNone/>
            </a:pPr>
            <a:endParaRPr lang="en-US" sz="1800" dirty="0">
              <a:ea typeface="+mn-lt"/>
              <a:cs typeface="+mn-lt"/>
            </a:endParaRPr>
          </a:p>
          <a:p>
            <a:r>
              <a:rPr lang="en-US" sz="1800" dirty="0">
                <a:ea typeface="+mn-lt"/>
                <a:cs typeface="+mn-lt"/>
              </a:rPr>
              <a:t>This exemption will be repealed on July 1, 2021.</a:t>
            </a:r>
          </a:p>
          <a:p>
            <a:pPr marL="0" indent="0">
              <a:buNone/>
            </a:pPr>
            <a:endParaRPr lang="en-US" sz="1800" dirty="0">
              <a:cs typeface="Calibri"/>
            </a:endParaRPr>
          </a:p>
          <a:p>
            <a:r>
              <a:rPr lang="en-US" sz="1800" dirty="0">
                <a:ea typeface="+mn-lt"/>
                <a:cs typeface="+mn-lt"/>
              </a:rPr>
              <a:t>Eligible Applicants are required to demonstrate a five-year commitment to provide operating funds for the proposed project. The first two years of operating funds may include an award from the $50 million in state General Fund</a:t>
            </a:r>
            <a:endParaRPr lang="en-US" sz="1800" dirty="0">
              <a:cs typeface="Calibri"/>
            </a:endParaRPr>
          </a:p>
          <a:p>
            <a:pPr marL="0" indent="0">
              <a:buNone/>
            </a:pPr>
            <a:endParaRPr lang="en-US" dirty="0">
              <a:cs typeface="Calibri"/>
            </a:endParaRPr>
          </a:p>
          <a:p>
            <a:pPr marL="0" indent="0">
              <a:buNone/>
            </a:pPr>
            <a:endParaRPr lang="en-US" u="sng" dirty="0">
              <a:cs typeface="Calibri"/>
            </a:endParaRPr>
          </a:p>
          <a:p>
            <a:endParaRPr lang="en-US" dirty="0">
              <a:cs typeface="Calibri"/>
            </a:endParaRPr>
          </a:p>
        </p:txBody>
      </p:sp>
    </p:spTree>
    <p:extLst>
      <p:ext uri="{BB962C8B-B14F-4D97-AF65-F5344CB8AC3E}">
        <p14:creationId xmlns:p14="http://schemas.microsoft.com/office/powerpoint/2010/main" val="61561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BB82-79AC-42C3-BBF7-D97CC66F271F}"/>
              </a:ext>
            </a:extLst>
          </p:cNvPr>
          <p:cNvSpPr>
            <a:spLocks noGrp="1"/>
          </p:cNvSpPr>
          <p:nvPr>
            <p:ph type="title"/>
          </p:nvPr>
        </p:nvSpPr>
        <p:spPr>
          <a:xfrm>
            <a:off x="356385" y="190709"/>
            <a:ext cx="7349233" cy="694929"/>
          </a:xfrm>
        </p:spPr>
        <p:txBody>
          <a:bodyPr>
            <a:noAutofit/>
          </a:bodyPr>
          <a:lstStyle/>
          <a:p>
            <a:r>
              <a:rPr lang="en-US" sz="2800" dirty="0"/>
              <a:t>Recent Legal Challenges to Public Entities Regarding Homelessness</a:t>
            </a:r>
          </a:p>
        </p:txBody>
      </p:sp>
      <p:sp>
        <p:nvSpPr>
          <p:cNvPr id="3" name="Content Placeholder 2">
            <a:extLst>
              <a:ext uri="{FF2B5EF4-FFF2-40B4-BE49-F238E27FC236}">
                <a16:creationId xmlns:a16="http://schemas.microsoft.com/office/drawing/2014/main" id="{884B7F0A-1D6E-4CF4-AFBE-90AFE12BFFDD}"/>
              </a:ext>
            </a:extLst>
          </p:cNvPr>
          <p:cNvSpPr>
            <a:spLocks noGrp="1"/>
          </p:cNvSpPr>
          <p:nvPr>
            <p:ph idx="1"/>
          </p:nvPr>
        </p:nvSpPr>
        <p:spPr/>
        <p:txBody>
          <a:bodyPr vert="horz" lIns="91440" tIns="45720" rIns="91440" bIns="45720" rtlCol="0" anchor="t">
            <a:normAutofit/>
          </a:bodyPr>
          <a:lstStyle/>
          <a:p>
            <a:r>
              <a:rPr lang="en-US" i="1" dirty="0">
                <a:ea typeface="+mn-lt"/>
                <a:cs typeface="+mn-lt"/>
              </a:rPr>
              <a:t>Bloom et al. v. City of San Diego </a:t>
            </a:r>
            <a:r>
              <a:rPr lang="en-US" dirty="0">
                <a:ea typeface="+mn-lt"/>
                <a:cs typeface="+mn-lt"/>
              </a:rPr>
              <a:t>(April 22, 2020) –vehicle camping</a:t>
            </a:r>
          </a:p>
          <a:p>
            <a:pPr lvl="1"/>
            <a:r>
              <a:rPr lang="en-US" dirty="0">
                <a:ea typeface="+mn-lt"/>
                <a:cs typeface="+mn-lt"/>
              </a:rPr>
              <a:t>U.S. District Court, Southern District</a:t>
            </a:r>
          </a:p>
          <a:p>
            <a:r>
              <a:rPr lang="en-US" i="1" dirty="0">
                <a:ea typeface="+mn-lt"/>
                <a:cs typeface="+mn-lt"/>
              </a:rPr>
              <a:t>City of Laguna Hills v. Elite Hospitality Inc.; County of Orange </a:t>
            </a:r>
            <a:r>
              <a:rPr lang="en-US" dirty="0">
                <a:ea typeface="+mn-lt"/>
                <a:cs typeface="+mn-lt"/>
              </a:rPr>
              <a:t>(April 20, 2020)</a:t>
            </a:r>
          </a:p>
          <a:p>
            <a:r>
              <a:rPr lang="en-US" i="1" dirty="0">
                <a:ea typeface="+mn-lt"/>
                <a:cs typeface="+mn-lt"/>
              </a:rPr>
              <a:t>LA Alliance for Human Rights et. al v. City of Los Angeles et. al </a:t>
            </a:r>
            <a:r>
              <a:rPr lang="en-US" dirty="0">
                <a:ea typeface="+mn-lt"/>
                <a:cs typeface="+mn-lt"/>
              </a:rPr>
              <a:t>(March 10, 2020)</a:t>
            </a:r>
          </a:p>
          <a:p>
            <a:pPr lvl="1"/>
            <a:r>
              <a:rPr lang="en-US" dirty="0"/>
              <a:t>United States District Court, C.D. </a:t>
            </a:r>
            <a:r>
              <a:rPr lang="en-US"/>
              <a:t>California. May</a:t>
            </a:r>
            <a:r>
              <a:rPr lang="en-US" dirty="0"/>
              <a:t> 22, 2020Slip Copy2020 WL 2615741</a:t>
            </a:r>
          </a:p>
          <a:p>
            <a:pPr lvl="1"/>
            <a:endParaRPr lang="en-US" dirty="0"/>
          </a:p>
          <a:p>
            <a:endParaRPr lang="en-US" dirty="0"/>
          </a:p>
        </p:txBody>
      </p:sp>
    </p:spTree>
    <p:extLst>
      <p:ext uri="{BB962C8B-B14F-4D97-AF65-F5344CB8AC3E}">
        <p14:creationId xmlns:p14="http://schemas.microsoft.com/office/powerpoint/2010/main" val="240732245"/>
      </p:ext>
    </p:extLst>
  </p:cSld>
  <p:clrMapOvr>
    <a:masterClrMapping/>
  </p:clrMapOvr>
</p:sld>
</file>

<file path=ppt/theme/theme1.xml><?xml version="1.0" encoding="utf-8"?>
<a:theme xmlns:a="http://schemas.openxmlformats.org/drawingml/2006/main" name="Theme1">
  <a:themeElements>
    <a:clrScheme name="Custom 7">
      <a:dk1>
        <a:srgbClr val="455560"/>
      </a:dk1>
      <a:lt1>
        <a:sysClr val="window" lastClr="FFFFFF"/>
      </a:lt1>
      <a:dk2>
        <a:srgbClr val="2D2F2B"/>
      </a:dk2>
      <a:lt2>
        <a:srgbClr val="DEDED7"/>
      </a:lt2>
      <a:accent1>
        <a:srgbClr val="003E7E"/>
      </a:accent1>
      <a:accent2>
        <a:srgbClr val="B0CBEA"/>
      </a:accent2>
      <a:accent3>
        <a:srgbClr val="C5C19D"/>
      </a:accent3>
      <a:accent4>
        <a:srgbClr val="DE791C"/>
      </a:accent4>
      <a:accent5>
        <a:srgbClr val="994708"/>
      </a:accent5>
      <a:accent6>
        <a:srgbClr val="E9D666"/>
      </a:accent6>
      <a:hlink>
        <a:srgbClr val="74B6BC"/>
      </a:hlink>
      <a:folHlink>
        <a:srgbClr val="7F95A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D82CF962-47F3-4A85-BF74-2F43EAFF6422}" vid="{7B9D4126-A8F0-4B2E-AA22-0BC50AB9673D}"/>
    </a:ext>
  </a:extLst>
</a:theme>
</file>

<file path=ppt/theme/theme2.xml><?xml version="1.0" encoding="utf-8"?>
<a:theme xmlns:a="http://schemas.openxmlformats.org/drawingml/2006/main" name="Office Theme">
  <a:themeElements>
    <a:clrScheme name="Custom 8">
      <a:dk1>
        <a:srgbClr val="455560"/>
      </a:dk1>
      <a:lt1>
        <a:sysClr val="window" lastClr="FFFFFF"/>
      </a:lt1>
      <a:dk2>
        <a:srgbClr val="2D2F2B"/>
      </a:dk2>
      <a:lt2>
        <a:srgbClr val="DEDED7"/>
      </a:lt2>
      <a:accent1>
        <a:srgbClr val="003E7E"/>
      </a:accent1>
      <a:accent2>
        <a:srgbClr val="C5C19D"/>
      </a:accent2>
      <a:accent3>
        <a:srgbClr val="566423"/>
      </a:accent3>
      <a:accent4>
        <a:srgbClr val="DE791C"/>
      </a:accent4>
      <a:accent5>
        <a:srgbClr val="994708"/>
      </a:accent5>
      <a:accent6>
        <a:srgbClr val="FFE293"/>
      </a:accent6>
      <a:hlink>
        <a:srgbClr val="74B6BC"/>
      </a:hlink>
      <a:folHlink>
        <a:srgbClr val="7F9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E45566F-407F-41B6-B156-1738FCDC82DE}" vid="{62D838FA-B81A-46F4-89B7-D3779B1C935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F0E79EB02BB748B01C01E7EFBA8010" ma:contentTypeVersion="23" ma:contentTypeDescription="Create a new document." ma:contentTypeScope="" ma:versionID="987dad2158b7b230896c8df6e9e9b160">
  <xsd:schema xmlns:xsd="http://www.w3.org/2001/XMLSchema" xmlns:xs="http://www.w3.org/2001/XMLSchema" xmlns:p="http://schemas.microsoft.com/office/2006/metadata/properties" xmlns:ns1="http://schemas.microsoft.com/sharepoint/v3" xmlns:ns2="81fa5860-fbae-4c8e-b726-c47da8c71544" xmlns:ns3="b7d4edd4-c9c5-46c2-b67e-0596ce8ba7f2" xmlns:ns4="f071f3ba-0be3-4e79-8eec-8e4b5870d3c3" targetNamespace="http://schemas.microsoft.com/office/2006/metadata/properties" ma:root="true" ma:fieldsID="35e48270caa886fce444a59ecba97117" ns1:_="" ns2:_="" ns3:_="" ns4:_="">
    <xsd:import namespace="http://schemas.microsoft.com/sharepoint/v3"/>
    <xsd:import namespace="81fa5860-fbae-4c8e-b726-c47da8c71544"/>
    <xsd:import namespace="b7d4edd4-c9c5-46c2-b67e-0596ce8ba7f2"/>
    <xsd:import namespace="f071f3ba-0be3-4e79-8eec-8e4b5870d3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4:Process" minOccurs="0"/>
                <xsd:element ref="ns1:AssignedTo" minOccurs="0"/>
                <xsd:element ref="ns1:ol_Department" minOccurs="0"/>
                <xsd:element ref="ns2:Claimant_x0020_Name" minOccurs="0"/>
                <xsd:element ref="ns2:Claimant_x0020_Name_x003a_Carl_x0020_Warren_x0020_File_x0023_" minOccurs="0"/>
                <xsd:element ref="ns2:MediaServiceAutoTags" minOccurs="0"/>
                <xsd:element ref="ns2:MediaServiceLocation" minOccurs="0"/>
                <xsd:element ref="ns2:MediaServiceOCR" minOccurs="0"/>
                <xsd:element ref="ns2:Appellant" minOccurs="0"/>
                <xsd:element ref="ns2:Appellant_x003a_Date_x0020_of_x0020_Citation" minOccurs="0"/>
                <xsd:element ref="ns2:Appellant_x003a_Address_x0020_of_x0020_Violation" minOccurs="0"/>
                <xsd:element ref="ns2:Closed_x0020_Session_x0020_Topic" minOccurs="0"/>
                <xsd:element ref="ns2:MediaServiceEventHashCode" minOccurs="0"/>
                <xsd:element ref="ns2:MediaServiceGenerationTime" minOccurs="0"/>
                <xsd:element ref="ns2:Year_x0020_Closed" minOccurs="0"/>
                <xsd:element ref="ns2:PO_x0023_" minOccurs="0"/>
                <xsd:element ref="ns2:Invoice_x0023_" minOccurs="0"/>
                <xsd:element ref="ns2:Invoice_x0020_Date" minOccurs="0"/>
                <xsd:element ref="ns2:Estimated_x0020_Remaining_x0020_from_x0020_Authorized_x0020_Funds" minOccurs="0"/>
                <xsd:element ref="ns2:Vendor_x0020_Matter_x0020__x0023_" minOccurs="0"/>
                <xsd:element ref="ns2:Dept_x002e__x0020_Approva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14"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l_Department" ma:index="15" nillable="true" ma:displayName="Department" ma:internalName="ol_Department">
      <xsd:simpleType>
        <xsd:restriction base="dms:Text"/>
      </xsd:simpleType>
    </xsd:element>
    <xsd:element name="_ip_UnifiedCompliancePolicyProperties" ma:index="35" nillable="true" ma:displayName="Unified Compliance Policy Properties" ma:hidden="true" ma:internalName="_ip_UnifiedCompliancePolicyProperties">
      <xsd:simpleType>
        <xsd:restriction base="dms:Note"/>
      </xsd:simpleType>
    </xsd:element>
    <xsd:element name="_ip_UnifiedCompliancePolicyUIAction" ma:index="3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fa5860-fbae-4c8e-b726-c47da8c71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Claimant_x0020_Name" ma:index="16" nillable="true" ma:displayName="Claimant Name" ma:indexed="true" ma:list="{8dca50bf-7c57-4bb6-ab34-118cdc1e0af3}" ma:internalName="Claimant_x0020_Name" ma:showField="Title">
      <xsd:simpleType>
        <xsd:restriction base="dms:Lookup"/>
      </xsd:simpleType>
    </xsd:element>
    <xsd:element name="Claimant_x0020_Name_x003a_Carl_x0020_Warren_x0020_File_x0023_" ma:index="17" nillable="true" ma:displayName="Claimant Name:Carl Warren File#" ma:list="{8dca50bf-7c57-4bb6-ab34-118cdc1e0af3}" ma:internalName="Claimant_x0020_Name_x003a_Carl_x0020_Warren_x0020_File_x0023_" ma:readOnly="true" ma:showField="PercentComplete" ma:web="f071f3ba-0be3-4e79-8eec-8e4b5870d3c3">
      <xsd:simpleType>
        <xsd:restriction base="dms:Lookup"/>
      </xsd:simpleType>
    </xsd:element>
    <xsd:element name="MediaServiceAutoTags" ma:index="18" nillable="true" ma:displayName="MediaServiceAutoTags" ma:internalName="MediaServiceAutoTags"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Appellant" ma:index="21" nillable="true" ma:displayName="Appellant" ma:indexed="true" ma:list="{51887a61-c674-4d59-bc1a-0f5f3ce0589a}" ma:internalName="Appellant" ma:showField="Title">
      <xsd:simpleType>
        <xsd:restriction base="dms:Lookup"/>
      </xsd:simpleType>
    </xsd:element>
    <xsd:element name="Appellant_x003a_Date_x0020_of_x0020_Citation" ma:index="22" nillable="true" ma:displayName="Appellant:Date of Citation" ma:list="{51887a61-c674-4d59-bc1a-0f5f3ce0589a}" ma:internalName="Appellant_x003a_Date_x0020_of_x0020_Citation" ma:readOnly="true" ma:showField="TaskDueDate" ma:web="f071f3ba-0be3-4e79-8eec-8e4b5870d3c3">
      <xsd:simpleType>
        <xsd:restriction base="dms:Lookup"/>
      </xsd:simpleType>
    </xsd:element>
    <xsd:element name="Appellant_x003a_Address_x0020_of_x0020_Violation" ma:index="23" nillable="true" ma:displayName="Appellant:Address of Violation" ma:list="{51887a61-c674-4d59-bc1a-0f5f3ce0589a}" ma:internalName="Appellant_x003a_Address_x0020_of_x0020_Violation" ma:readOnly="true" ma:showField="Address_x0020_of_x0020_Violation" ma:web="f071f3ba-0be3-4e79-8eec-8e4b5870d3c3">
      <xsd:simpleType>
        <xsd:restriction base="dms:Lookup"/>
      </xsd:simpleType>
    </xsd:element>
    <xsd:element name="Closed_x0020_Session_x0020_Topic" ma:index="24" nillable="true" ma:displayName="CS Details" ma:list="{e8629b81-3cbf-485a-b8f3-1c7a79171e02}" ma:internalName="Closed_x0020_Session_x0020_Topic" ma:showField="hp3d">
      <xsd:simpleType>
        <xsd:restriction base="dms:Lookup"/>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Year_x0020_Closed" ma:index="28" nillable="true" ma:displayName="Year Closed" ma:decimals="0" ma:description="Verified year the claim was CLOSED. Important for proper retention/destruction of claim files." ma:format="Dropdown" ma:internalName="Year_x0020_Closed" ma:percentage="FALSE">
      <xsd:simpleType>
        <xsd:restriction base="dms:Number"/>
      </xsd:simpleType>
    </xsd:element>
    <xsd:element name="PO_x0023_" ma:index="29" nillable="true" ma:displayName="PO# or Account#" ma:description="Value assigned by financial software during the requisition process" ma:internalName="PO_x0023_">
      <xsd:simpleType>
        <xsd:restriction base="dms:Text">
          <xsd:maxLength value="255"/>
        </xsd:restriction>
      </xsd:simpleType>
    </xsd:element>
    <xsd:element name="Invoice_x0023_" ma:index="30" nillable="true" ma:displayName="Invoice#" ma:internalName="Invoice_x0023_">
      <xsd:simpleType>
        <xsd:restriction base="dms:Text">
          <xsd:maxLength value="255"/>
        </xsd:restriction>
      </xsd:simpleType>
    </xsd:element>
    <xsd:element name="Invoice_x0020_Date" ma:index="31" nillable="true" ma:displayName="Invoice Date" ma:internalName="Invoice_x0020_Date">
      <xsd:simpleType>
        <xsd:restriction base="dms:Text">
          <xsd:maxLength value="255"/>
        </xsd:restriction>
      </xsd:simpleType>
    </xsd:element>
    <xsd:element name="Estimated_x0020_Remaining_x0020_from_x0020_Authorized_x0020_Funds" ma:index="32" nillable="true" ma:displayName="Estimated Remaining from Authorized Funds" ma:internalName="Estimated_x0020_Remaining_x0020_from_x0020_Authorized_x0020_Funds">
      <xsd:simpleType>
        <xsd:restriction base="dms:Text">
          <xsd:maxLength value="255"/>
        </xsd:restriction>
      </xsd:simpleType>
    </xsd:element>
    <xsd:element name="Vendor_x0020_Matter_x0020__x0023_" ma:index="33" nillable="true" ma:displayName="Vendor Matter #" ma:description="If the vendor has applied their own numbering system, list that number here" ma:internalName="Vendor_x0020_Matter_x0020__x0023_">
      <xsd:simpleType>
        <xsd:restriction base="dms:Text">
          <xsd:maxLength value="255"/>
        </xsd:restriction>
      </xsd:simpleType>
    </xsd:element>
    <xsd:element name="Dept_x002e__x0020_Approval" ma:index="34" nillable="true" ma:displayName="Dept. Approval" ma:description="Entering and saving your user name here indicates approval of the invoice as-is" ma:list="UserInfo" ma:SharePointGroup="0" ma:internalName="Dept_x002e__x0020_Approval"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d4edd4-c9c5-46c2-b67e-0596ce8ba7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1f3ba-0be3-4e79-8eec-8e4b5870d3c3" elementFormDefault="qualified">
    <xsd:import namespace="http://schemas.microsoft.com/office/2006/documentManagement/types"/>
    <xsd:import namespace="http://schemas.microsoft.com/office/infopath/2007/PartnerControls"/>
    <xsd:element name="Process" ma:index="13" nillable="true" ma:displayName="Process" ma:description="The are the processes the City Attorney's Office facilitates or participates in which are present in its SharePoint site." ma:list="{7bb0953f-3eab-4778-b57b-f4d932352113}" ma:internalName="Process" ma:showField="Title" ma:web="f071f3ba-0be3-4e79-8eec-8e4b5870d3c3">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Estimated_x0020_Remaining_x0020_from_x0020_Authorized_x0020_Funds xmlns="81fa5860-fbae-4c8e-b726-c47da8c71544" xsi:nil="true"/>
    <Dept_x002e__x0020_Approval xmlns="81fa5860-fbae-4c8e-b726-c47da8c71544">
      <UserInfo>
        <DisplayName/>
        <AccountId xsi:nil="true"/>
        <AccountType/>
      </UserInfo>
    </Dept_x002e__x0020_Approval>
    <AssignedTo xmlns="http://schemas.microsoft.com/sharepoint/v3">
      <UserInfo>
        <DisplayName/>
        <AccountId xsi:nil="true"/>
        <AccountType/>
      </UserInfo>
    </AssignedTo>
    <Claimant_x0020_Name xmlns="81fa5860-fbae-4c8e-b726-c47da8c71544" xsi:nil="true"/>
    <Invoice_x0020_Date xmlns="81fa5860-fbae-4c8e-b726-c47da8c71544" xsi:nil="true"/>
    <PO_x0023_ xmlns="81fa5860-fbae-4c8e-b726-c47da8c71544" xsi:nil="true"/>
    <Year_x0020_Closed xmlns="81fa5860-fbae-4c8e-b726-c47da8c71544" xsi:nil="true"/>
    <Appellant xmlns="81fa5860-fbae-4c8e-b726-c47da8c71544" xsi:nil="true"/>
    <Vendor_x0020_Matter_x0020__x0023_ xmlns="81fa5860-fbae-4c8e-b726-c47da8c71544" xsi:nil="true"/>
    <Closed_x0020_Session_x0020_Topic xmlns="81fa5860-fbae-4c8e-b726-c47da8c71544" xsi:nil="true"/>
    <_ip_UnifiedCompliancePolicyProperties xmlns="http://schemas.microsoft.com/sharepoint/v3" xsi:nil="true"/>
    <Process xmlns="f071f3ba-0be3-4e79-8eec-8e4b5870d3c3" xsi:nil="true"/>
    <Invoice_x0023_ xmlns="81fa5860-fbae-4c8e-b726-c47da8c71544" xsi:nil="true"/>
    <ol_Department xmlns="http://schemas.microsoft.com/sharepoint/v3" xsi:nil="true"/>
    <SharedWithUsers xmlns="b7d4edd4-c9c5-46c2-b67e-0596ce8ba7f2">
      <UserInfo>
        <DisplayName>Intern, Attorney</DisplayName>
        <AccountId>10625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D06AF7-3371-4538-A3F9-4E47C501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fa5860-fbae-4c8e-b726-c47da8c71544"/>
    <ds:schemaRef ds:uri="b7d4edd4-c9c5-46c2-b67e-0596ce8ba7f2"/>
    <ds:schemaRef ds:uri="f071f3ba-0be3-4e79-8eec-8e4b5870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D2399E-1B26-4D6B-9F87-872B65C55C3C}">
  <ds:schemaRefs>
    <ds:schemaRef ds:uri="http://schemas.openxmlformats.org/package/2006/metadata/core-properties"/>
    <ds:schemaRef ds:uri="http://purl.org/dc/dcmitype/"/>
    <ds:schemaRef ds:uri="81fa5860-fbae-4c8e-b726-c47da8c71544"/>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purl.org/dc/terms/"/>
    <ds:schemaRef ds:uri="f071f3ba-0be3-4e79-8eec-8e4b5870d3c3"/>
    <ds:schemaRef ds:uri="b7d4edd4-c9c5-46c2-b67e-0596ce8ba7f2"/>
    <ds:schemaRef ds:uri="http://www.w3.org/XML/1998/namespace"/>
    <ds:schemaRef ds:uri="http://purl.org/dc/elements/1.1/"/>
  </ds:schemaRefs>
</ds:datastoreItem>
</file>

<file path=customXml/itemProps3.xml><?xml version="1.0" encoding="utf-8"?>
<ds:datastoreItem xmlns:ds="http://schemas.openxmlformats.org/officeDocument/2006/customXml" ds:itemID="{FA761D14-FCA2-4A9A-BBB7-0B14F08C4C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596</TotalTime>
  <Words>1489</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Bell MT</vt:lpstr>
      <vt:lpstr>Calibri</vt:lpstr>
      <vt:lpstr>Times New Roman</vt:lpstr>
      <vt:lpstr>Wingdings 2</vt:lpstr>
      <vt:lpstr>Theme1</vt:lpstr>
      <vt:lpstr>Office Theme</vt:lpstr>
      <vt:lpstr>PowerPoint Presentation</vt:lpstr>
      <vt:lpstr>Outline</vt:lpstr>
      <vt:lpstr>Pre-COVID Legal Baseline</vt:lpstr>
      <vt:lpstr>CDC Guidelines Regarding COVID-19</vt:lpstr>
      <vt:lpstr>CDC Guidelines Regarding COVID-19</vt:lpstr>
      <vt:lpstr>Emergency Orders Regarding Homelessness</vt:lpstr>
      <vt:lpstr>Project Homekey Overview-  County Contracts and Funding  </vt:lpstr>
      <vt:lpstr>Project Homekey -Con’d</vt:lpstr>
      <vt:lpstr>Recent Legal Challenges to Public Entities Regarding Homelessness</vt:lpstr>
      <vt:lpstr>LA Alliance for Human Rights et al v. City of Los Angeles et al.</vt:lpstr>
      <vt:lpstr>Bloom et al v. San Diego</vt:lpstr>
      <vt:lpstr>City of Laguna v. Elite Hospitality Inc.;  County of Orange</vt:lpstr>
      <vt:lpstr>Recent Experience in SLO</vt:lpstr>
      <vt:lpstr>Recent Experience in SLO</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Legal Weekly Practicum</dc:title>
  <dc:creator>Katie Pebler</dc:creator>
  <cp:keywords/>
  <dc:description/>
  <cp:lastModifiedBy>Dietrick, Christine</cp:lastModifiedBy>
  <cp:revision>223</cp:revision>
  <dcterms:created xsi:type="dcterms:W3CDTF">1900-01-01T08:00:00Z</dcterms:created>
  <dcterms:modified xsi:type="dcterms:W3CDTF">2020-09-02T17:58:19Z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0x01010076F0E79EB02BB748B01C01E7EFBA8010</vt:lpwstr>
  </property>
  <property fmtid="{D5CDD505-2E9C-101B-9397-08002B2CF9AE}" pid="3" name="VideoSetEmbedCode">
    <vt:lpwstr/>
  </property>
  <property fmtid="{D5CDD505-2E9C-101B-9397-08002B2CF9AE}" pid="4" name="Order">
    <vt:r8>3208400</vt:r8>
  </property>
  <property fmtid="{D5CDD505-2E9C-101B-9397-08002B2CF9AE}" pid="5" name="AlternateThumbnailUrl">
    <vt:lpwstr/>
  </property>
  <property fmtid="{D5CDD505-2E9C-101B-9397-08002B2CF9AE}" pid="6" name="PeopleInMedia">
    <vt:lpwstr/>
  </property>
  <property fmtid="{D5CDD505-2E9C-101B-9397-08002B2CF9AE}" pid="7" name="xd_Signature">
    <vt:bool>false</vt:bool>
  </property>
  <property fmtid="{D5CDD505-2E9C-101B-9397-08002B2CF9AE}" pid="8" name="ShowRepairView">
    <vt:lpwstr/>
  </property>
  <property fmtid="{D5CDD505-2E9C-101B-9397-08002B2CF9AE}" pid="9" name="Acknowledgment">
    <vt:lpwstr/>
  </property>
  <property fmtid="{D5CDD505-2E9C-101B-9397-08002B2CF9AE}" pid="10" name="xd_ProgID">
    <vt:lpwstr/>
  </property>
  <property fmtid="{D5CDD505-2E9C-101B-9397-08002B2CF9AE}" pid="11" name="VideoSetOwner">
    <vt:lpwstr/>
  </property>
  <property fmtid="{D5CDD505-2E9C-101B-9397-08002B2CF9AE}" pid="12" name="wic_System_Copyright">
    <vt:lpwstr/>
  </property>
  <property fmtid="{D5CDD505-2E9C-101B-9397-08002B2CF9AE}" pid="13" name="E-Mail">
    <vt:lpwstr/>
  </property>
  <property fmtid="{D5CDD505-2E9C-101B-9397-08002B2CF9AE}" pid="14" name="VideoSetDescription">
    <vt:lpwstr/>
  </property>
  <property fmtid="{D5CDD505-2E9C-101B-9397-08002B2CF9AE}" pid="15" name="VideoSetUserOverrideEncoding">
    <vt:lpwstr/>
  </property>
  <property fmtid="{D5CDD505-2E9C-101B-9397-08002B2CF9AE}" pid="16" name="VideoSetShowEmbedLink">
    <vt:bool>false</vt:bool>
  </property>
  <property fmtid="{D5CDD505-2E9C-101B-9397-08002B2CF9AE}" pid="17" name="VideoSetDefaultEncoding">
    <vt:lpwstr/>
  </property>
  <property fmtid="{D5CDD505-2E9C-101B-9397-08002B2CF9AE}" pid="18" name="NoCrawl">
    <vt:bool>false</vt:bool>
  </property>
  <property fmtid="{D5CDD505-2E9C-101B-9397-08002B2CF9AE}" pid="19" name="TemplateUrl">
    <vt:lpwstr/>
  </property>
  <property fmtid="{D5CDD505-2E9C-101B-9397-08002B2CF9AE}" pid="20" name="ComplianceAssetId">
    <vt:lpwstr/>
  </property>
  <property fmtid="{D5CDD505-2E9C-101B-9397-08002B2CF9AE}" pid="21" name="ShowCombineView">
    <vt:lpwstr/>
  </property>
  <property fmtid="{D5CDD505-2E9C-101B-9397-08002B2CF9AE}" pid="22" name="VideoSetExternalLink">
    <vt:lpwstr/>
  </property>
  <property fmtid="{D5CDD505-2E9C-101B-9397-08002B2CF9AE}" pid="23" name="VideoSetRenditionsInfo">
    <vt:lpwstr/>
  </property>
  <property fmtid="{D5CDD505-2E9C-101B-9397-08002B2CF9AE}" pid="24" name="Full Name">
    <vt:lpwstr/>
  </property>
  <property fmtid="{D5CDD505-2E9C-101B-9397-08002B2CF9AE}" pid="25" name="vti_imgdate">
    <vt:lpwstr/>
  </property>
  <property fmtid="{D5CDD505-2E9C-101B-9397-08002B2CF9AE}" pid="26" name="VideoRenditionLabel">
    <vt:lpwstr/>
  </property>
  <property fmtid="{D5CDD505-2E9C-101B-9397-08002B2CF9AE}" pid="27" name="Comments">
    <vt:lpwstr/>
  </property>
  <property fmtid="{D5CDD505-2E9C-101B-9397-08002B2CF9AE}" pid="28" name="VideoSetShowDownloadLink">
    <vt:bool>false</vt:bool>
  </property>
  <property fmtid="{D5CDD505-2E9C-101B-9397-08002B2CF9AE}" pid="29" name="Confidentiality Acknowledgment">
    <vt:lpwstr/>
  </property>
</Properties>
</file>