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Lst>
  <p:notesMasterIdLst>
    <p:notesMasterId r:id="rId29"/>
  </p:notesMasterIdLst>
  <p:sldIdLst>
    <p:sldId id="256" r:id="rId2"/>
    <p:sldId id="257" r:id="rId3"/>
    <p:sldId id="259" r:id="rId4"/>
    <p:sldId id="260" r:id="rId5"/>
    <p:sldId id="280" r:id="rId6"/>
    <p:sldId id="258" r:id="rId7"/>
    <p:sldId id="261" r:id="rId8"/>
    <p:sldId id="279" r:id="rId9"/>
    <p:sldId id="281" r:id="rId10"/>
    <p:sldId id="282"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87" d="100"/>
          <a:sy n="87" d="100"/>
        </p:scale>
        <p:origin x="504" y="4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C8AE220-88AC-4357-BF2D-AF351E7B1733}" type="datetimeFigureOut">
              <a:rPr lang="en-US" smtClean="0"/>
              <a:t>9/1/2021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80E4D21-3337-4063-8901-5E12BC64604E}" type="slidenum">
              <a:rPr lang="en-US" smtClean="0"/>
              <a:t>‹#›</a:t>
            </a:fld>
            <a:endParaRPr lang="en-US"/>
          </a:p>
        </p:txBody>
      </p:sp>
    </p:spTree>
    <p:extLst>
      <p:ext uri="{BB962C8B-B14F-4D97-AF65-F5344CB8AC3E}">
        <p14:creationId xmlns:p14="http://schemas.microsoft.com/office/powerpoint/2010/main" val="349014608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80E4D21-3337-4063-8901-5E12BC64604E}" type="slidenum">
              <a:rPr lang="en-US" smtClean="0"/>
              <a:t>1</a:t>
            </a:fld>
            <a:endParaRPr lang="en-US"/>
          </a:p>
        </p:txBody>
      </p:sp>
    </p:spTree>
    <p:extLst>
      <p:ext uri="{BB962C8B-B14F-4D97-AF65-F5344CB8AC3E}">
        <p14:creationId xmlns:p14="http://schemas.microsoft.com/office/powerpoint/2010/main" val="387468956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4242851"/>
            <a:ext cx="8968084" cy="275942"/>
          </a:xfrm>
          <a:prstGeom prst="rect">
            <a:avLst/>
          </a:prstGeom>
        </p:spPr>
      </p:pic>
      <p:pic>
        <p:nvPicPr>
          <p:cNvPr id="8" name="Picture 7"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11716" y="4243845"/>
            <a:ext cx="3077108" cy="276940"/>
          </a:xfrm>
          <a:prstGeom prst="rect">
            <a:avLst/>
          </a:prstGeom>
        </p:spPr>
      </p:pic>
      <p:sp>
        <p:nvSpPr>
          <p:cNvPr id="9" name="Rectangle 8"/>
          <p:cNvSpPr/>
          <p:nvPr/>
        </p:nvSpPr>
        <p:spPr bwMode="ltGray">
          <a:xfrm>
            <a:off x="0" y="2590078"/>
            <a:ext cx="8968085" cy="1660332"/>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9111715" y="2590078"/>
            <a:ext cx="3077109" cy="166033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680322" y="2733709"/>
            <a:ext cx="8144134" cy="1373070"/>
          </a:xfrm>
        </p:spPr>
        <p:txBody>
          <a:bodyPr anchor="b">
            <a:noAutofit/>
          </a:bodyPr>
          <a:lstStyle>
            <a:lvl1pPr algn="r">
              <a:defRPr sz="5400"/>
            </a:lvl1pPr>
          </a:lstStyle>
          <a:p>
            <a:r>
              <a:rPr lang="en-US"/>
              <a:t>Click to edit Master title style</a:t>
            </a:r>
            <a:endParaRPr lang="en-US" dirty="0"/>
          </a:p>
        </p:txBody>
      </p:sp>
      <p:sp>
        <p:nvSpPr>
          <p:cNvPr id="3" name="Subtitle 2"/>
          <p:cNvSpPr>
            <a:spLocks noGrp="1"/>
          </p:cNvSpPr>
          <p:nvPr>
            <p:ph type="subTitle" idx="1"/>
          </p:nvPr>
        </p:nvSpPr>
        <p:spPr>
          <a:xfrm>
            <a:off x="680322" y="4394039"/>
            <a:ext cx="8144134" cy="1117687"/>
          </a:xfrm>
        </p:spPr>
        <p:txBody>
          <a:bodyPr>
            <a:normAutofit/>
          </a:bodyPr>
          <a:lstStyle>
            <a:lvl1pPr marL="0" indent="0" algn="r">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5BBE4C71-67B1-4E7A-80C0-B12E0732729E}" type="datetimeFigureOut">
              <a:rPr lang="en-US" smtClean="0"/>
              <a:t>9/1/2021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9255346" y="2750337"/>
            <a:ext cx="1171888" cy="1356442"/>
          </a:xfrm>
        </p:spPr>
        <p:txBody>
          <a:bodyPr/>
          <a:lstStyle/>
          <a:p>
            <a:fld id="{7C2BB712-90D0-4BDE-8154-F318C1B15C7B}" type="slidenum">
              <a:rPr lang="en-US" smtClean="0"/>
              <a:t>‹#›</a:t>
            </a:fld>
            <a:endParaRPr lang="en-US"/>
          </a:p>
        </p:txBody>
      </p:sp>
    </p:spTree>
    <p:extLst>
      <p:ext uri="{BB962C8B-B14F-4D97-AF65-F5344CB8AC3E}">
        <p14:creationId xmlns:p14="http://schemas.microsoft.com/office/powerpoint/2010/main" val="357939352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0" name="Rectangle 9"/>
          <p:cNvSpPr/>
          <p:nvPr/>
        </p:nvSpPr>
        <p:spPr bwMode="ltGray">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2" y="4711616"/>
            <a:ext cx="9613859" cy="453051"/>
          </a:xfrm>
        </p:spPr>
        <p:txBody>
          <a:bodyPr anchor="b">
            <a:normAutofit/>
          </a:bodyPr>
          <a:lstStyle>
            <a:lvl1pPr>
              <a:defRPr sz="2400"/>
            </a:lvl1pPr>
          </a:lstStyle>
          <a:p>
            <a:r>
              <a:rPr lang="en-US"/>
              <a:t>Click to edit Master title style</a:t>
            </a:r>
            <a:endParaRPr lang="en-US" dirty="0"/>
          </a:p>
        </p:txBody>
      </p:sp>
      <p:sp>
        <p:nvSpPr>
          <p:cNvPr id="3" name="Picture Placeholder 2"/>
          <p:cNvSpPr>
            <a:spLocks noGrp="1" noChangeAspect="1"/>
          </p:cNvSpPr>
          <p:nvPr>
            <p:ph type="pic" idx="1"/>
          </p:nvPr>
        </p:nvSpPr>
        <p:spPr>
          <a:xfrm>
            <a:off x="680322" y="609597"/>
            <a:ext cx="9613859" cy="3589575"/>
          </a:xfrm>
          <a:noFill/>
          <a:ln>
            <a:noFill/>
          </a:ln>
          <a:effectLst>
            <a:outerShdw blurRad="76200" dist="63500" dir="5040000" algn="tl" rotWithShape="0">
              <a:srgbClr val="000000">
                <a:alpha val="41000"/>
              </a:srgbClr>
            </a:outerShdw>
          </a:effectLst>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80319" y="5169583"/>
            <a:ext cx="9613862" cy="622971"/>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BBE4C71-67B1-4E7A-80C0-B12E0732729E}" type="datetimeFigureOut">
              <a:rPr lang="en-US" smtClean="0"/>
              <a:t>9/1/2021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10729455" y="4711309"/>
            <a:ext cx="1154151" cy="1090789"/>
          </a:xfrm>
        </p:spPr>
        <p:txBody>
          <a:bodyPr/>
          <a:lstStyle/>
          <a:p>
            <a:fld id="{7C2BB712-90D0-4BDE-8154-F318C1B15C7B}" type="slidenum">
              <a:rPr lang="en-US" smtClean="0"/>
              <a:t>‹#›</a:t>
            </a:fld>
            <a:endParaRPr lang="en-US"/>
          </a:p>
        </p:txBody>
      </p:sp>
    </p:spTree>
    <p:extLst>
      <p:ext uri="{BB962C8B-B14F-4D97-AF65-F5344CB8AC3E}">
        <p14:creationId xmlns:p14="http://schemas.microsoft.com/office/powerpoint/2010/main" val="67147580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0" name="Rectangle 9"/>
          <p:cNvSpPr/>
          <p:nvPr/>
        </p:nvSpPr>
        <p:spPr bwMode="ltGray">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2" y="609597"/>
            <a:ext cx="9613858" cy="3592750"/>
          </a:xfrm>
        </p:spPr>
        <p:txBody>
          <a:bodyPr anchor="ctr"/>
          <a:lstStyle>
            <a:lvl1pP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680322" y="4711615"/>
            <a:ext cx="9613859" cy="1090789"/>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BBE4C71-67B1-4E7A-80C0-B12E0732729E}" type="datetimeFigureOut">
              <a:rPr lang="en-US" smtClean="0"/>
              <a:t>9/1/2021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10729455" y="4711615"/>
            <a:ext cx="1154151" cy="1090789"/>
          </a:xfrm>
        </p:spPr>
        <p:txBody>
          <a:bodyPr/>
          <a:lstStyle/>
          <a:p>
            <a:fld id="{7C2BB712-90D0-4BDE-8154-F318C1B15C7B}" type="slidenum">
              <a:rPr lang="en-US" smtClean="0"/>
              <a:t>‹#›</a:t>
            </a:fld>
            <a:endParaRPr lang="en-US"/>
          </a:p>
        </p:txBody>
      </p:sp>
    </p:spTree>
    <p:extLst>
      <p:ext uri="{BB962C8B-B14F-4D97-AF65-F5344CB8AC3E}">
        <p14:creationId xmlns:p14="http://schemas.microsoft.com/office/powerpoint/2010/main" val="136461851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pic>
        <p:nvPicPr>
          <p:cNvPr id="11" name="Picture 10"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13" name="Picture 12"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4" name="Rectangle 13"/>
          <p:cNvSpPr/>
          <p:nvPr/>
        </p:nvSpPr>
        <p:spPr bwMode="ltGray">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Rectangle 14"/>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127856" y="609598"/>
            <a:ext cx="8718877" cy="3036061"/>
          </a:xfrm>
        </p:spPr>
        <p:txBody>
          <a:bodyPr anchor="ctr"/>
          <a:lstStyle>
            <a:lvl1pPr>
              <a:defRPr sz="3200"/>
            </a:lvl1pPr>
          </a:lstStyle>
          <a:p>
            <a:r>
              <a:rPr lang="en-US"/>
              <a:t>Click to edit Master title style</a:t>
            </a:r>
            <a:endParaRPr lang="en-US" dirty="0"/>
          </a:p>
        </p:txBody>
      </p:sp>
      <p:sp>
        <p:nvSpPr>
          <p:cNvPr id="12" name="Text Placeholder 3"/>
          <p:cNvSpPr>
            <a:spLocks noGrp="1"/>
          </p:cNvSpPr>
          <p:nvPr>
            <p:ph type="body" sz="half" idx="13"/>
          </p:nvPr>
        </p:nvSpPr>
        <p:spPr>
          <a:xfrm>
            <a:off x="1402288" y="3653379"/>
            <a:ext cx="8156579" cy="54896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4" name="Text Placeholder 3"/>
          <p:cNvSpPr>
            <a:spLocks noGrp="1"/>
          </p:cNvSpPr>
          <p:nvPr>
            <p:ph type="body" sz="half" idx="2"/>
          </p:nvPr>
        </p:nvSpPr>
        <p:spPr>
          <a:xfrm>
            <a:off x="680322" y="4711615"/>
            <a:ext cx="9613859" cy="1090789"/>
          </a:xfrm>
        </p:spPr>
        <p:txBody>
          <a:bodyPr anchor="ct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BBE4C71-67B1-4E7A-80C0-B12E0732729E}" type="datetimeFigureOut">
              <a:rPr lang="en-US" smtClean="0"/>
              <a:t>9/1/2021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10729455" y="4709925"/>
            <a:ext cx="1154151" cy="1090789"/>
          </a:xfrm>
        </p:spPr>
        <p:txBody>
          <a:bodyPr/>
          <a:lstStyle/>
          <a:p>
            <a:fld id="{7C2BB712-90D0-4BDE-8154-F318C1B15C7B}" type="slidenum">
              <a:rPr lang="en-US" smtClean="0"/>
              <a:t>‹#›</a:t>
            </a:fld>
            <a:endParaRPr lang="en-US"/>
          </a:p>
        </p:txBody>
      </p:sp>
      <p:sp>
        <p:nvSpPr>
          <p:cNvPr id="16" name="TextBox 15"/>
          <p:cNvSpPr txBox="1"/>
          <p:nvPr/>
        </p:nvSpPr>
        <p:spPr>
          <a:xfrm>
            <a:off x="583572" y="748116"/>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7200" dirty="0">
                <a:solidFill>
                  <a:schemeClr val="tx1"/>
                </a:solidFill>
                <a:effectLst/>
              </a:rPr>
              <a:t>“</a:t>
            </a:r>
          </a:p>
        </p:txBody>
      </p:sp>
      <p:sp>
        <p:nvSpPr>
          <p:cNvPr id="17" name="TextBox 16"/>
          <p:cNvSpPr txBox="1"/>
          <p:nvPr/>
        </p:nvSpPr>
        <p:spPr>
          <a:xfrm>
            <a:off x="9662809" y="303352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7200" dirty="0">
                <a:solidFill>
                  <a:schemeClr val="tx1"/>
                </a:solidFill>
                <a:effectLst/>
              </a:rPr>
              <a:t>”</a:t>
            </a:r>
          </a:p>
        </p:txBody>
      </p:sp>
    </p:spTree>
    <p:extLst>
      <p:ext uri="{BB962C8B-B14F-4D97-AF65-F5344CB8AC3E}">
        <p14:creationId xmlns:p14="http://schemas.microsoft.com/office/powerpoint/2010/main" val="249750411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pic>
        <p:nvPicPr>
          <p:cNvPr id="9" name="Picture 8"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10" name="Picture 9"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1" name="Rectangle 10"/>
          <p:cNvSpPr/>
          <p:nvPr/>
        </p:nvSpPr>
        <p:spPr bwMode="ltGray">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2" name="Rectangle 11"/>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19" y="4711615"/>
            <a:ext cx="9613862" cy="588535"/>
          </a:xfrm>
        </p:spPr>
        <p:txBody>
          <a:bodyPr anchor="b"/>
          <a:lstStyle>
            <a:lvl1pP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680320" y="5300149"/>
            <a:ext cx="9613862" cy="502255"/>
          </a:xfrm>
        </p:spPr>
        <p:txBody>
          <a:bodyPr anchor="t"/>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BBE4C71-67B1-4E7A-80C0-B12E0732729E}" type="datetimeFigureOut">
              <a:rPr lang="en-US" smtClean="0"/>
              <a:t>9/1/2021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10729455" y="4709925"/>
            <a:ext cx="1154151" cy="1090789"/>
          </a:xfrm>
        </p:spPr>
        <p:txBody>
          <a:bodyPr/>
          <a:lstStyle/>
          <a:p>
            <a:fld id="{7C2BB712-90D0-4BDE-8154-F318C1B15C7B}" type="slidenum">
              <a:rPr lang="en-US" smtClean="0"/>
              <a:t>‹#›</a:t>
            </a:fld>
            <a:endParaRPr lang="en-US"/>
          </a:p>
        </p:txBody>
      </p:sp>
    </p:spTree>
    <p:extLst>
      <p:ext uri="{BB962C8B-B14F-4D97-AF65-F5344CB8AC3E}">
        <p14:creationId xmlns:p14="http://schemas.microsoft.com/office/powerpoint/2010/main" val="261969880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pic>
        <p:nvPicPr>
          <p:cNvPr id="13" name="Picture 12"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4" name="Picture 13"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6" name="Rectangle 15"/>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Rectangle 16"/>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Title 1"/>
          <p:cNvSpPr>
            <a:spLocks noGrp="1"/>
          </p:cNvSpPr>
          <p:nvPr>
            <p:ph type="title"/>
          </p:nvPr>
        </p:nvSpPr>
        <p:spPr>
          <a:xfrm>
            <a:off x="669222" y="753228"/>
            <a:ext cx="9624960" cy="1080938"/>
          </a:xfrm>
        </p:spPr>
        <p:txBody>
          <a:bodyPr/>
          <a:lstStyle/>
          <a:p>
            <a:r>
              <a:rPr lang="en-US"/>
              <a:t>Click to edit Master title style</a:t>
            </a:r>
            <a:endParaRPr lang="en-US" dirty="0"/>
          </a:p>
        </p:txBody>
      </p:sp>
      <p:sp>
        <p:nvSpPr>
          <p:cNvPr id="7" name="Text Placeholder 2"/>
          <p:cNvSpPr>
            <a:spLocks noGrp="1"/>
          </p:cNvSpPr>
          <p:nvPr>
            <p:ph type="body" idx="1"/>
          </p:nvPr>
        </p:nvSpPr>
        <p:spPr>
          <a:xfrm>
            <a:off x="660946" y="2336873"/>
            <a:ext cx="3070034"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8" name="Text Placeholder 3"/>
          <p:cNvSpPr>
            <a:spLocks noGrp="1"/>
          </p:cNvSpPr>
          <p:nvPr>
            <p:ph type="body" sz="half" idx="15"/>
          </p:nvPr>
        </p:nvSpPr>
        <p:spPr>
          <a:xfrm>
            <a:off x="680322" y="3022673"/>
            <a:ext cx="3049702" cy="291351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9" name="Text Placeholder 4"/>
          <p:cNvSpPr>
            <a:spLocks noGrp="1"/>
          </p:cNvSpPr>
          <p:nvPr>
            <p:ph type="body" sz="quarter" idx="3"/>
          </p:nvPr>
        </p:nvSpPr>
        <p:spPr>
          <a:xfrm>
            <a:off x="3956025" y="2336873"/>
            <a:ext cx="3063240"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0" name="Text Placeholder 3"/>
          <p:cNvSpPr>
            <a:spLocks noGrp="1"/>
          </p:cNvSpPr>
          <p:nvPr>
            <p:ph type="body" sz="half" idx="16"/>
          </p:nvPr>
        </p:nvSpPr>
        <p:spPr>
          <a:xfrm>
            <a:off x="3945470" y="3022673"/>
            <a:ext cx="3063240" cy="291351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1" name="Text Placeholder 4"/>
          <p:cNvSpPr>
            <a:spLocks noGrp="1"/>
          </p:cNvSpPr>
          <p:nvPr>
            <p:ph type="body" sz="quarter" idx="13"/>
          </p:nvPr>
        </p:nvSpPr>
        <p:spPr>
          <a:xfrm>
            <a:off x="7224156" y="2336873"/>
            <a:ext cx="3070025"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Text Placeholder 3"/>
          <p:cNvSpPr>
            <a:spLocks noGrp="1"/>
          </p:cNvSpPr>
          <p:nvPr>
            <p:ph type="body" sz="half" idx="17"/>
          </p:nvPr>
        </p:nvSpPr>
        <p:spPr>
          <a:xfrm>
            <a:off x="7224156" y="3022673"/>
            <a:ext cx="3070025" cy="291351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5BBE4C71-67B1-4E7A-80C0-B12E0732729E}" type="datetimeFigureOut">
              <a:rPr lang="en-US" smtClean="0"/>
              <a:t>9/1/2021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C2BB712-90D0-4BDE-8154-F318C1B15C7B}" type="slidenum">
              <a:rPr lang="en-US" smtClean="0"/>
              <a:t>‹#›</a:t>
            </a:fld>
            <a:endParaRPr lang="en-US"/>
          </a:p>
        </p:txBody>
      </p:sp>
    </p:spTree>
    <p:extLst>
      <p:ext uri="{BB962C8B-B14F-4D97-AF65-F5344CB8AC3E}">
        <p14:creationId xmlns:p14="http://schemas.microsoft.com/office/powerpoint/2010/main" val="221335492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pic>
        <p:nvPicPr>
          <p:cNvPr id="15" name="Picture 14"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6" name="Picture 15"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7" name="Rectangle 16"/>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 name="Rectangle 17"/>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0" name="Title 1"/>
          <p:cNvSpPr>
            <a:spLocks noGrp="1"/>
          </p:cNvSpPr>
          <p:nvPr>
            <p:ph type="title"/>
          </p:nvPr>
        </p:nvSpPr>
        <p:spPr>
          <a:xfrm>
            <a:off x="680322" y="753228"/>
            <a:ext cx="9613860" cy="1080938"/>
          </a:xfrm>
        </p:spPr>
        <p:txBody>
          <a:bodyPr/>
          <a:lstStyle/>
          <a:p>
            <a:r>
              <a:rPr lang="en-US"/>
              <a:t>Click to edit Master title style</a:t>
            </a:r>
            <a:endParaRPr lang="en-US" dirty="0"/>
          </a:p>
        </p:txBody>
      </p:sp>
      <p:sp>
        <p:nvSpPr>
          <p:cNvPr id="19" name="Text Placeholder 2"/>
          <p:cNvSpPr>
            <a:spLocks noGrp="1"/>
          </p:cNvSpPr>
          <p:nvPr>
            <p:ph type="body" idx="1"/>
          </p:nvPr>
        </p:nvSpPr>
        <p:spPr>
          <a:xfrm>
            <a:off x="680318" y="4297503"/>
            <a:ext cx="3049705"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Picture Placeholder 2"/>
          <p:cNvSpPr>
            <a:spLocks noGrp="1" noChangeAspect="1"/>
          </p:cNvSpPr>
          <p:nvPr>
            <p:ph type="pic" idx="15"/>
          </p:nvPr>
        </p:nvSpPr>
        <p:spPr>
          <a:xfrm>
            <a:off x="680318" y="2336873"/>
            <a:ext cx="3049705"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1" name="Text Placeholder 3"/>
          <p:cNvSpPr>
            <a:spLocks noGrp="1"/>
          </p:cNvSpPr>
          <p:nvPr>
            <p:ph type="body" sz="half" idx="18"/>
          </p:nvPr>
        </p:nvSpPr>
        <p:spPr>
          <a:xfrm>
            <a:off x="680318" y="4873765"/>
            <a:ext cx="3049705" cy="106242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2" name="Text Placeholder 4"/>
          <p:cNvSpPr>
            <a:spLocks noGrp="1"/>
          </p:cNvSpPr>
          <p:nvPr>
            <p:ph type="body" sz="quarter" idx="3"/>
          </p:nvPr>
        </p:nvSpPr>
        <p:spPr>
          <a:xfrm>
            <a:off x="3945471" y="4297503"/>
            <a:ext cx="3063240"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3" name="Picture Placeholder 2"/>
          <p:cNvSpPr>
            <a:spLocks noGrp="1" noChangeAspect="1"/>
          </p:cNvSpPr>
          <p:nvPr>
            <p:ph type="pic" idx="21"/>
          </p:nvPr>
        </p:nvSpPr>
        <p:spPr>
          <a:xfrm>
            <a:off x="3945470" y="2336873"/>
            <a:ext cx="3063240"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19"/>
          </p:nvPr>
        </p:nvSpPr>
        <p:spPr>
          <a:xfrm>
            <a:off x="3944117" y="4873764"/>
            <a:ext cx="3067297" cy="106242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5" name="Text Placeholder 4"/>
          <p:cNvSpPr>
            <a:spLocks noGrp="1"/>
          </p:cNvSpPr>
          <p:nvPr>
            <p:ph type="body" sz="quarter" idx="13"/>
          </p:nvPr>
        </p:nvSpPr>
        <p:spPr>
          <a:xfrm>
            <a:off x="7230678" y="4297503"/>
            <a:ext cx="3063505"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6" name="Picture Placeholder 2"/>
          <p:cNvSpPr>
            <a:spLocks noGrp="1" noChangeAspect="1"/>
          </p:cNvSpPr>
          <p:nvPr>
            <p:ph type="pic" idx="22"/>
          </p:nvPr>
        </p:nvSpPr>
        <p:spPr>
          <a:xfrm>
            <a:off x="7230677" y="2336873"/>
            <a:ext cx="3063505"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7" name="Text Placeholder 3"/>
          <p:cNvSpPr>
            <a:spLocks noGrp="1"/>
          </p:cNvSpPr>
          <p:nvPr>
            <p:ph type="body" sz="half" idx="20"/>
          </p:nvPr>
        </p:nvSpPr>
        <p:spPr>
          <a:xfrm>
            <a:off x="7230553" y="4873762"/>
            <a:ext cx="3067563" cy="106242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5BBE4C71-67B1-4E7A-80C0-B12E0732729E}" type="datetimeFigureOut">
              <a:rPr lang="en-US" smtClean="0"/>
              <a:t>9/1/2021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C2BB712-90D0-4BDE-8154-F318C1B15C7B}" type="slidenum">
              <a:rPr lang="en-US" smtClean="0"/>
              <a:t>‹#›</a:t>
            </a:fld>
            <a:endParaRPr lang="en-US"/>
          </a:p>
        </p:txBody>
      </p:sp>
    </p:spTree>
    <p:extLst>
      <p:ext uri="{BB962C8B-B14F-4D97-AF65-F5344CB8AC3E}">
        <p14:creationId xmlns:p14="http://schemas.microsoft.com/office/powerpoint/2010/main" val="215716557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pic>
        <p:nvPicPr>
          <p:cNvPr id="7" name="Picture 6"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8" name="Picture 7"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9" name="Rectangle 8"/>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lvl1pPr algn="r">
              <a:defRPr/>
            </a:lvl1p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BBE4C71-67B1-4E7A-80C0-B12E0732729E}" type="datetimeFigureOut">
              <a:rPr lang="en-US" smtClean="0"/>
              <a:t>9/1/2021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C2BB712-90D0-4BDE-8154-F318C1B15C7B}" type="slidenum">
              <a:rPr lang="en-US" smtClean="0"/>
              <a:t>‹#›</a:t>
            </a:fld>
            <a:endParaRPr lang="en-US"/>
          </a:p>
        </p:txBody>
      </p:sp>
    </p:spTree>
    <p:extLst>
      <p:ext uri="{BB962C8B-B14F-4D97-AF65-F5344CB8AC3E}">
        <p14:creationId xmlns:p14="http://schemas.microsoft.com/office/powerpoint/2010/main" val="62650092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7" name="Rectangle 6"/>
          <p:cNvSpPr/>
          <p:nvPr/>
        </p:nvSpPr>
        <p:spPr bwMode="ltGray">
          <a:xfrm rot="5400000">
            <a:off x="8116207" y="1869395"/>
            <a:ext cx="5106988"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rot="5400000">
            <a:off x="9868202" y="5372403"/>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10129231" y="609597"/>
            <a:ext cx="1073802" cy="435376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80322" y="609597"/>
            <a:ext cx="8870004" cy="532658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6807126" y="5936187"/>
            <a:ext cx="2743200" cy="365125"/>
          </a:xfrm>
        </p:spPr>
        <p:txBody>
          <a:bodyPr/>
          <a:lstStyle/>
          <a:p>
            <a:fld id="{5BBE4C71-67B1-4E7A-80C0-B12E0732729E}" type="datetimeFigureOut">
              <a:rPr lang="en-US" smtClean="0"/>
              <a:t>9/1/2021</a:t>
            </a:fld>
            <a:endParaRPr lang="en-US"/>
          </a:p>
        </p:txBody>
      </p:sp>
      <p:sp>
        <p:nvSpPr>
          <p:cNvPr id="5" name="Footer Placeholder 4"/>
          <p:cNvSpPr>
            <a:spLocks noGrp="1"/>
          </p:cNvSpPr>
          <p:nvPr>
            <p:ph type="ftr" sz="quarter" idx="11"/>
          </p:nvPr>
        </p:nvSpPr>
        <p:spPr>
          <a:xfrm>
            <a:off x="680321" y="5936188"/>
            <a:ext cx="6126805" cy="365125"/>
          </a:xfrm>
        </p:spPr>
        <p:txBody>
          <a:bodyPr/>
          <a:lstStyle/>
          <a:p>
            <a:endParaRPr lang="en-US"/>
          </a:p>
        </p:txBody>
      </p:sp>
      <p:sp>
        <p:nvSpPr>
          <p:cNvPr id="6" name="Slide Number Placeholder 5"/>
          <p:cNvSpPr>
            <a:spLocks noGrp="1"/>
          </p:cNvSpPr>
          <p:nvPr>
            <p:ph type="sldNum" sz="quarter" idx="12"/>
          </p:nvPr>
        </p:nvSpPr>
        <p:spPr>
          <a:xfrm>
            <a:off x="10097550" y="5398633"/>
            <a:ext cx="1154151" cy="1090789"/>
          </a:xfrm>
        </p:spPr>
        <p:txBody>
          <a:bodyPr anchor="t"/>
          <a:lstStyle>
            <a:lvl1pPr algn="ctr">
              <a:defRPr/>
            </a:lvl1pPr>
          </a:lstStyle>
          <a:p>
            <a:fld id="{7C2BB712-90D0-4BDE-8154-F318C1B15C7B}" type="slidenum">
              <a:rPr lang="en-US" smtClean="0"/>
              <a:t>‹#›</a:t>
            </a:fld>
            <a:endParaRPr lang="en-US"/>
          </a:p>
        </p:txBody>
      </p:sp>
    </p:spTree>
    <p:extLst>
      <p:ext uri="{BB962C8B-B14F-4D97-AF65-F5344CB8AC3E}">
        <p14:creationId xmlns:p14="http://schemas.microsoft.com/office/powerpoint/2010/main" val="66460986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15" name="Picture 14"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6" name="Picture 15"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7" name="Rectangle 16"/>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 name="Rectangle 17"/>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BBE4C71-67B1-4E7A-80C0-B12E0732729E}" type="datetimeFigureOut">
              <a:rPr lang="en-US" smtClean="0"/>
              <a:t>9/1/2021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C2BB712-90D0-4BDE-8154-F318C1B15C7B}" type="slidenum">
              <a:rPr lang="en-US" smtClean="0"/>
              <a:t>‹#›</a:t>
            </a:fld>
            <a:endParaRPr lang="en-US"/>
          </a:p>
        </p:txBody>
      </p:sp>
    </p:spTree>
    <p:extLst>
      <p:ext uri="{BB962C8B-B14F-4D97-AF65-F5344CB8AC3E}">
        <p14:creationId xmlns:p14="http://schemas.microsoft.com/office/powerpoint/2010/main" val="74051241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7" name="Picture 6"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4086907"/>
            <a:ext cx="10437812" cy="321164"/>
          </a:xfrm>
          <a:prstGeom prst="rect">
            <a:avLst/>
          </a:prstGeom>
        </p:spPr>
      </p:pic>
      <p:pic>
        <p:nvPicPr>
          <p:cNvPr id="8" name="Picture 7"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4" y="4087901"/>
            <a:ext cx="1602997" cy="144270"/>
          </a:xfrm>
          <a:prstGeom prst="rect">
            <a:avLst/>
          </a:prstGeom>
        </p:spPr>
      </p:pic>
      <p:sp>
        <p:nvSpPr>
          <p:cNvPr id="9" name="Rectangle 8"/>
          <p:cNvSpPr/>
          <p:nvPr/>
        </p:nvSpPr>
        <p:spPr bwMode="ltGray">
          <a:xfrm>
            <a:off x="-2" y="2726267"/>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10585825" y="2726267"/>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2" y="2869895"/>
            <a:ext cx="9613860" cy="1090788"/>
          </a:xfrm>
        </p:spPr>
        <p:txBody>
          <a:bodyPr anchor="ctr">
            <a:normAutofit/>
          </a:bodyPr>
          <a:lstStyle>
            <a:lvl1pPr algn="r">
              <a:defRPr sz="3600"/>
            </a:lvl1pPr>
          </a:lstStyle>
          <a:p>
            <a:r>
              <a:rPr lang="en-US"/>
              <a:t>Click to edit Master title style</a:t>
            </a:r>
            <a:endParaRPr lang="en-US" dirty="0"/>
          </a:p>
        </p:txBody>
      </p:sp>
      <p:sp>
        <p:nvSpPr>
          <p:cNvPr id="3" name="Text Placeholder 2"/>
          <p:cNvSpPr>
            <a:spLocks noGrp="1"/>
          </p:cNvSpPr>
          <p:nvPr>
            <p:ph type="body" idx="1"/>
          </p:nvPr>
        </p:nvSpPr>
        <p:spPr>
          <a:xfrm>
            <a:off x="680322" y="4232171"/>
            <a:ext cx="9613860" cy="1704017"/>
          </a:xfrm>
        </p:spPr>
        <p:txBody>
          <a:bodyPr>
            <a:normAutofit/>
          </a:bodyPr>
          <a:lstStyle>
            <a:lvl1pPr marL="0" indent="0" algn="r">
              <a:buNone/>
              <a:defRPr sz="20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BBE4C71-67B1-4E7A-80C0-B12E0732729E}" type="datetimeFigureOut">
              <a:rPr lang="en-US" smtClean="0"/>
              <a:t>9/1/2021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10729455" y="2869895"/>
            <a:ext cx="1154151" cy="1090789"/>
          </a:xfrm>
        </p:spPr>
        <p:txBody>
          <a:bodyPr/>
          <a:lstStyle/>
          <a:p>
            <a:fld id="{7C2BB712-90D0-4BDE-8154-F318C1B15C7B}" type="slidenum">
              <a:rPr lang="en-US" smtClean="0"/>
              <a:t>‹#›</a:t>
            </a:fld>
            <a:endParaRPr lang="en-US"/>
          </a:p>
        </p:txBody>
      </p:sp>
    </p:spTree>
    <p:extLst>
      <p:ext uri="{BB962C8B-B14F-4D97-AF65-F5344CB8AC3E}">
        <p14:creationId xmlns:p14="http://schemas.microsoft.com/office/powerpoint/2010/main" val="399631429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0" name="Rectangle 9"/>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80320" y="2336873"/>
            <a:ext cx="4698358" cy="359931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594123" y="2336873"/>
            <a:ext cx="4700058" cy="359931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5BBE4C71-67B1-4E7A-80C0-B12E0732729E}" type="datetimeFigureOut">
              <a:rPr lang="en-US" smtClean="0"/>
              <a:t>9/1/2021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C2BB712-90D0-4BDE-8154-F318C1B15C7B}" type="slidenum">
              <a:rPr lang="en-US" smtClean="0"/>
              <a:t>‹#›</a:t>
            </a:fld>
            <a:endParaRPr lang="en-US"/>
          </a:p>
        </p:txBody>
      </p:sp>
    </p:spTree>
    <p:extLst>
      <p:ext uri="{BB962C8B-B14F-4D97-AF65-F5344CB8AC3E}">
        <p14:creationId xmlns:p14="http://schemas.microsoft.com/office/powerpoint/2010/main" val="337997635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10" name="Picture 9"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1" name="Picture 10"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2" name="Rectangle 11"/>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Rectangle 12"/>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19" y="753229"/>
            <a:ext cx="9613863" cy="1080937"/>
          </a:xfrm>
        </p:spPr>
        <p:txBody>
          <a:bodyPr/>
          <a:lstStyle/>
          <a:p>
            <a:r>
              <a:rPr lang="en-US"/>
              <a:t>Click to edit Master title style</a:t>
            </a:r>
            <a:endParaRPr lang="en-US" dirty="0"/>
          </a:p>
        </p:txBody>
      </p:sp>
      <p:sp>
        <p:nvSpPr>
          <p:cNvPr id="3" name="Text Placeholder 2"/>
          <p:cNvSpPr>
            <a:spLocks noGrp="1"/>
          </p:cNvSpPr>
          <p:nvPr>
            <p:ph type="body" idx="1"/>
          </p:nvPr>
        </p:nvSpPr>
        <p:spPr>
          <a:xfrm>
            <a:off x="906350" y="2336873"/>
            <a:ext cx="4472327" cy="69313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80322" y="3030008"/>
            <a:ext cx="4698355" cy="290617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820154" y="2336873"/>
            <a:ext cx="4474028" cy="69207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594123" y="3030008"/>
            <a:ext cx="4700059" cy="290617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5BBE4C71-67B1-4E7A-80C0-B12E0732729E}" type="datetimeFigureOut">
              <a:rPr lang="en-US" smtClean="0"/>
              <a:t>9/1/2021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C2BB712-90D0-4BDE-8154-F318C1B15C7B}" type="slidenum">
              <a:rPr lang="en-US" smtClean="0"/>
              <a:t>‹#›</a:t>
            </a:fld>
            <a:endParaRPr lang="en-US"/>
          </a:p>
        </p:txBody>
      </p:sp>
    </p:spTree>
    <p:extLst>
      <p:ext uri="{BB962C8B-B14F-4D97-AF65-F5344CB8AC3E}">
        <p14:creationId xmlns:p14="http://schemas.microsoft.com/office/powerpoint/2010/main" val="170055290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6" name="Picture 5"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7" name="Picture 6"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8" name="Rectangle 7"/>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5BBE4C71-67B1-4E7A-80C0-B12E0732729E}" type="datetimeFigureOut">
              <a:rPr lang="en-US" smtClean="0"/>
              <a:t>9/1/2021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C2BB712-90D0-4BDE-8154-F318C1B15C7B}" type="slidenum">
              <a:rPr lang="en-US" smtClean="0"/>
              <a:t>‹#›</a:t>
            </a:fld>
            <a:endParaRPr lang="en-US"/>
          </a:p>
        </p:txBody>
      </p:sp>
    </p:spTree>
    <p:extLst>
      <p:ext uri="{BB962C8B-B14F-4D97-AF65-F5344CB8AC3E}">
        <p14:creationId xmlns:p14="http://schemas.microsoft.com/office/powerpoint/2010/main" val="120891169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5" name="Picture 4" descr="HD-ShadowShor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6" name="Rectangle 5"/>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Date Placeholder 1"/>
          <p:cNvSpPr>
            <a:spLocks noGrp="1"/>
          </p:cNvSpPr>
          <p:nvPr>
            <p:ph type="dt" sz="half" idx="10"/>
          </p:nvPr>
        </p:nvSpPr>
        <p:spPr/>
        <p:txBody>
          <a:bodyPr/>
          <a:lstStyle/>
          <a:p>
            <a:fld id="{5BBE4C71-67B1-4E7A-80C0-B12E0732729E}" type="datetimeFigureOut">
              <a:rPr lang="en-US" smtClean="0"/>
              <a:t>9/1/2021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C2BB712-90D0-4BDE-8154-F318C1B15C7B}" type="slidenum">
              <a:rPr lang="en-US" smtClean="0"/>
              <a:t>‹#›</a:t>
            </a:fld>
            <a:endParaRPr lang="en-US"/>
          </a:p>
        </p:txBody>
      </p:sp>
    </p:spTree>
    <p:extLst>
      <p:ext uri="{BB962C8B-B14F-4D97-AF65-F5344CB8AC3E}">
        <p14:creationId xmlns:p14="http://schemas.microsoft.com/office/powerpoint/2010/main" val="423390038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0" name="Rectangle 9"/>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1" y="753227"/>
            <a:ext cx="9613859" cy="1080940"/>
          </a:xfrm>
        </p:spPr>
        <p:txBody>
          <a:bodyPr anchor="ctr">
            <a:normAutofit/>
          </a:bodyPr>
          <a:lstStyle>
            <a:lvl1pPr>
              <a:defRPr sz="3600"/>
            </a:lvl1pPr>
          </a:lstStyle>
          <a:p>
            <a:r>
              <a:rPr lang="en-US"/>
              <a:t>Click to edit Master title style</a:t>
            </a:r>
            <a:endParaRPr lang="en-US" dirty="0"/>
          </a:p>
        </p:txBody>
      </p:sp>
      <p:sp>
        <p:nvSpPr>
          <p:cNvPr id="3" name="Content Placeholder 2"/>
          <p:cNvSpPr>
            <a:spLocks noGrp="1"/>
          </p:cNvSpPr>
          <p:nvPr>
            <p:ph idx="1"/>
          </p:nvPr>
        </p:nvSpPr>
        <p:spPr>
          <a:xfrm>
            <a:off x="4685846" y="2336873"/>
            <a:ext cx="5608336" cy="359931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80322" y="2336872"/>
            <a:ext cx="3790078" cy="3599317"/>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BBE4C71-67B1-4E7A-80C0-B12E0732729E}" type="datetimeFigureOut">
              <a:rPr lang="en-US" smtClean="0"/>
              <a:t>9/1/2021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C2BB712-90D0-4BDE-8154-F318C1B15C7B}" type="slidenum">
              <a:rPr lang="en-US" smtClean="0"/>
              <a:t>‹#›</a:t>
            </a:fld>
            <a:endParaRPr lang="en-US"/>
          </a:p>
        </p:txBody>
      </p:sp>
    </p:spTree>
    <p:extLst>
      <p:ext uri="{BB962C8B-B14F-4D97-AF65-F5344CB8AC3E}">
        <p14:creationId xmlns:p14="http://schemas.microsoft.com/office/powerpoint/2010/main" val="427950877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0" name="Rectangle 9"/>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3" y="753228"/>
            <a:ext cx="9613857" cy="1080938"/>
          </a:xfrm>
        </p:spPr>
        <p:txBody>
          <a:bodyPr anchor="ctr">
            <a:normAutofit/>
          </a:bodyPr>
          <a:lstStyle>
            <a:lvl1pPr>
              <a:defRPr sz="3600"/>
            </a:lvl1pPr>
          </a:lstStyle>
          <a:p>
            <a:r>
              <a:rPr lang="en-US"/>
              <a:t>Click to edit Master title style</a:t>
            </a:r>
            <a:endParaRPr lang="en-US" dirty="0"/>
          </a:p>
        </p:txBody>
      </p:sp>
      <p:sp>
        <p:nvSpPr>
          <p:cNvPr id="3" name="Picture Placeholder 2"/>
          <p:cNvSpPr>
            <a:spLocks noGrp="1" noChangeAspect="1"/>
          </p:cNvSpPr>
          <p:nvPr>
            <p:ph type="pic" idx="1"/>
          </p:nvPr>
        </p:nvSpPr>
        <p:spPr>
          <a:xfrm>
            <a:off x="4868333" y="2336874"/>
            <a:ext cx="5425849" cy="3599312"/>
          </a:xfrm>
          <a:noFill/>
          <a:ln>
            <a:noFill/>
          </a:ln>
          <a:effectLst>
            <a:outerShdw blurRad="76200" dist="63500" dir="5040000" algn="tl" rotWithShape="0">
              <a:srgbClr val="000000">
                <a:alpha val="41000"/>
              </a:srgbClr>
            </a:outerShdw>
          </a:effectLst>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80323" y="2336873"/>
            <a:ext cx="3876256" cy="3599315"/>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BBE4C71-67B1-4E7A-80C0-B12E0732729E}" type="datetimeFigureOut">
              <a:rPr lang="en-US" smtClean="0"/>
              <a:t>9/1/2021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C2BB712-90D0-4BDE-8154-F318C1B15C7B}" type="slidenum">
              <a:rPr lang="en-US" smtClean="0"/>
              <a:t>‹#›</a:t>
            </a:fld>
            <a:endParaRPr lang="en-US"/>
          </a:p>
        </p:txBody>
      </p:sp>
    </p:spTree>
    <p:extLst>
      <p:ext uri="{BB962C8B-B14F-4D97-AF65-F5344CB8AC3E}">
        <p14:creationId xmlns:p14="http://schemas.microsoft.com/office/powerpoint/2010/main" val="382173542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tx2">
                <a:lumMod val="75000"/>
              </a:schemeClr>
            </a:gs>
            <a:gs pos="50000">
              <a:schemeClr val="bg2">
                <a:shade val="100000"/>
                <a:hueMod val="100000"/>
                <a:satMod val="110000"/>
                <a:lumMod val="130000"/>
              </a:schemeClr>
            </a:gs>
            <a:gs pos="100000">
              <a:schemeClr val="bg2">
                <a:shade val="78000"/>
                <a:hueMod val="118000"/>
                <a:satMod val="120000"/>
                <a:lumMod val="69000"/>
              </a:schemeClr>
            </a:gs>
          </a:gsLst>
          <a:lin ang="13500000" scaled="1"/>
          <a:tileRect/>
        </a:gradFill>
        <a:effectLst/>
      </p:bgPr>
    </p:bg>
    <p:spTree>
      <p:nvGrpSpPr>
        <p:cNvPr id="1" name=""/>
        <p:cNvGrpSpPr/>
        <p:nvPr/>
      </p:nvGrpSpPr>
      <p:grpSpPr>
        <a:xfrm>
          <a:off x="0" y="0"/>
          <a:ext cx="0" cy="0"/>
          <a:chOff x="0" y="0"/>
          <a:chExt cx="0" cy="0"/>
        </a:xfrm>
      </p:grpSpPr>
      <p:pic>
        <p:nvPicPr>
          <p:cNvPr id="7" name="Picture 6" descr="hashOverlay-FullResolve.png"/>
          <p:cNvPicPr>
            <a:picLocks noChangeAspect="1"/>
          </p:cNvPicPr>
          <p:nvPr/>
        </p:nvPicPr>
        <p:blipFill>
          <a:blip r:embed="rId19">
            <a:alphaModFix amt="10000"/>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Placeholder 1"/>
          <p:cNvSpPr>
            <a:spLocks noGrp="1"/>
          </p:cNvSpPr>
          <p:nvPr>
            <p:ph type="title"/>
          </p:nvPr>
        </p:nvSpPr>
        <p:spPr>
          <a:xfrm>
            <a:off x="680321" y="753228"/>
            <a:ext cx="9613861" cy="1080938"/>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80321" y="2336873"/>
            <a:ext cx="9613861" cy="3599316"/>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550981" y="5936187"/>
            <a:ext cx="27432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5BBE4C71-67B1-4E7A-80C0-B12E0732729E}" type="datetimeFigureOut">
              <a:rPr lang="en-US" smtClean="0"/>
              <a:t>9/1/2021</a:t>
            </a:fld>
            <a:endParaRPr lang="en-US"/>
          </a:p>
        </p:txBody>
      </p:sp>
      <p:sp>
        <p:nvSpPr>
          <p:cNvPr id="5" name="Footer Placeholder 4"/>
          <p:cNvSpPr>
            <a:spLocks noGrp="1"/>
          </p:cNvSpPr>
          <p:nvPr>
            <p:ph type="ftr" sz="quarter" idx="3"/>
          </p:nvPr>
        </p:nvSpPr>
        <p:spPr>
          <a:xfrm>
            <a:off x="680321" y="5936188"/>
            <a:ext cx="6870660" cy="365125"/>
          </a:xfrm>
          <a:prstGeom prst="rect">
            <a:avLst/>
          </a:prstGeom>
        </p:spPr>
        <p:txBody>
          <a:bodyPr vert="horz" lIns="91440" tIns="45720" rIns="91440" bIns="45720" rtlCol="0" anchor="ctr"/>
          <a:lstStyle>
            <a:lvl1pPr algn="l">
              <a:defRPr sz="105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10729455" y="753227"/>
            <a:ext cx="1154151" cy="1090789"/>
          </a:xfrm>
          <a:prstGeom prst="rect">
            <a:avLst/>
          </a:prstGeom>
        </p:spPr>
        <p:txBody>
          <a:bodyPr vert="horz" lIns="91440" tIns="45720" rIns="91440" bIns="45720" rtlCol="0" anchor="ctr"/>
          <a:lstStyle>
            <a:lvl1pPr algn="l">
              <a:defRPr sz="3600">
                <a:solidFill>
                  <a:schemeClr val="tx1">
                    <a:tint val="75000"/>
                  </a:schemeClr>
                </a:solidFill>
              </a:defRPr>
            </a:lvl1pPr>
          </a:lstStyle>
          <a:p>
            <a:fld id="{7C2BB712-90D0-4BDE-8154-F318C1B15C7B}" type="slidenum">
              <a:rPr lang="en-US" smtClean="0"/>
              <a:t>‹#›</a:t>
            </a:fld>
            <a:endParaRPr lang="en-US"/>
          </a:p>
        </p:txBody>
      </p:sp>
    </p:spTree>
    <p:extLst>
      <p:ext uri="{BB962C8B-B14F-4D97-AF65-F5344CB8AC3E}">
        <p14:creationId xmlns:p14="http://schemas.microsoft.com/office/powerpoint/2010/main" val="1994691326"/>
      </p:ext>
    </p:extLst>
  </p:cSld>
  <p:clrMap bg1="dk1" tx1="lt1" bg2="dk2" tx2="lt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 id="2147483708" r:id="rId12"/>
    <p:sldLayoutId id="2147483709" r:id="rId13"/>
    <p:sldLayoutId id="2147483710" r:id="rId14"/>
    <p:sldLayoutId id="2147483711" r:id="rId15"/>
    <p:sldLayoutId id="2147483712" r:id="rId16"/>
    <p:sldLayoutId id="2147483713" r:id="rId17"/>
  </p:sldLayoutIdLst>
  <p:txStyles>
    <p:titleStyle>
      <a:lvl1pPr algn="l" defTabSz="914400" rtl="0" eaLnBrk="1" latinLnBrk="0" hangingPunct="1">
        <a:lnSpc>
          <a:spcPct val="90000"/>
        </a:lnSpc>
        <a:spcBef>
          <a:spcPct val="0"/>
        </a:spcBef>
        <a:buNone/>
        <a:defRPr sz="36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hyperlink" Target="https://1.next.westlaw.com/Link/Document/FullText?findType=L&amp;pubNum=1000217&amp;cite=CAPES290&amp;originatingDoc=N234E3FB006B511EB916FFB0965EAA09E&amp;refType=LQ&amp;originationContext=document&amp;transitionType=DocumentItem&amp;ppcid=7f02aabf007e41929f4a3be1e20a2e68&amp;contextData=(sc.UserEnteredCitation)" TargetMode="External"/><Relationship Id="rId7" Type="http://schemas.openxmlformats.org/officeDocument/2006/relationships/hyperlink" Target="https://1.next.westlaw.com/Link/Document/FullText?findType=l&amp;pubNum=1077005&amp;cite=UUID(I9BAA68C0EF-5011EAA3839-4B98EA73E6B)&amp;originatingDoc=N234E3FB006B511EB916FFB0965EAA09E&amp;refType=SL&amp;originationContext=document&amp;transitionType=DocumentItem&amp;ppcid=7f02aabf007e41929f4a3be1e20a2e68&amp;contextData=(sc.UserEnteredCitation)" TargetMode="External"/><Relationship Id="rId2" Type="http://schemas.openxmlformats.org/officeDocument/2006/relationships/hyperlink" Target="https://1.next.westlaw.com/Document/N234E3FB006B511EB916FFB0965EAA09E/View/FullText.html?transitionType=UniqueDocItem&amp;contextData=(sc.Default)&amp;userEnteredCitation=cal+penal+code+1001.95#co_anchor_I0BAED280667711EB8FC3B3663A3F425B" TargetMode="External"/><Relationship Id="rId1" Type="http://schemas.openxmlformats.org/officeDocument/2006/relationships/slideLayout" Target="../slideLayouts/slideLayout7.xml"/><Relationship Id="rId6" Type="http://schemas.openxmlformats.org/officeDocument/2006/relationships/hyperlink" Target="https://1.next.westlaw.com/Link/Document/FullText?findType=L&amp;pubNum=1000217&amp;cite=CAPES646.9&amp;originatingDoc=N234E3FB006B511EB916FFB0965EAA09E&amp;refType=LQ&amp;originationContext=document&amp;transitionType=DocumentItem&amp;ppcid=7f02aabf007e41929f4a3be1e20a2e68&amp;contextData=(sc.UserEnteredCitation)" TargetMode="External"/><Relationship Id="rId5" Type="http://schemas.openxmlformats.org/officeDocument/2006/relationships/hyperlink" Target="https://1.next.westlaw.com/Link/Document/FullText?findType=L&amp;pubNum=1000217&amp;cite=CAPES243&amp;originatingDoc=N234E3FB006B511EB916FFB0965EAA09E&amp;refType=SP&amp;originationContext=document&amp;transitionType=DocumentItem&amp;ppcid=7f02aabf007e41929f4a3be1e20a2e68&amp;contextData=(sc.UserEnteredCitation)#co_pp_7fdd00001ca15" TargetMode="External"/><Relationship Id="rId4" Type="http://schemas.openxmlformats.org/officeDocument/2006/relationships/hyperlink" Target="https://1.next.westlaw.com/Link/Document/FullText?findType=L&amp;pubNum=1000217&amp;cite=CAPES273.5&amp;originatingDoc=N234E3FB006B511EB916FFB0965EAA09E&amp;refType=LQ&amp;originationContext=document&amp;transitionType=DocumentItem&amp;ppcid=7f02aabf007e41929f4a3be1e20a2e68&amp;contextData=(sc.UserEnteredCitation)" TargetMode="Externa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hyperlink" Target="https://1.next.westlaw.com/Link/Document/FullText?findType=L&amp;pubNum=1000225&amp;cite=CAVES23152&amp;originatingDoc=N843B0CE082BA11D89519D072D6F011FF&amp;refType=LQ&amp;originationContext=document&amp;transitionType=DocumentItem&amp;ppcid=4d489773db4c4916a5fdfe6d1ec3a811&amp;contextData=(sc.UserEnteredCitation)" TargetMode="External"/><Relationship Id="rId2" Type="http://schemas.openxmlformats.org/officeDocument/2006/relationships/hyperlink" Target="https://1.next.westlaw.com/Document/N843B0CE082BA11D89519D072D6F011FF/View/FullText.html?transitionType=UniqueDocItem&amp;contextData=(sc.UserEnteredCitation)&amp;userEnteredCitation=cal+vehicle+code+section+23640#co_anchor_I9C9F1550666A11EBA143C1E93DCE0BE6" TargetMode="External"/><Relationship Id="rId1" Type="http://schemas.openxmlformats.org/officeDocument/2006/relationships/slideLayout" Target="../slideLayouts/slideLayout7.xml"/><Relationship Id="rId6" Type="http://schemas.openxmlformats.org/officeDocument/2006/relationships/hyperlink" Target="https://1.next.westlaw.com/Link/Document/FullText?findType=l&amp;pubNum=1077005&amp;cite=UUID(I3E817FA36B-3A441693A3B-5B559EFAE41)&amp;originatingDoc=N843B0CE082BA11D89519D072D6F011FF&amp;refType=SL&amp;originationContext=document&amp;transitionType=DocumentItem&amp;ppcid=4d489773db4c4916a5fdfe6d1ec3a811&amp;contextData=(sc.UserEnteredCitation)" TargetMode="External"/><Relationship Id="rId5" Type="http://schemas.openxmlformats.org/officeDocument/2006/relationships/hyperlink" Target="https://1.next.westlaw.com/Link/Document/FullText?findType=l&amp;pubNum=1077005&amp;cite=UUID(I85EDCC06EE-3447099692E-89616A93517)&amp;originatingDoc=N843B0CE082BA11D89519D072D6F011FF&amp;refType=SL&amp;originationContext=document&amp;transitionType=DocumentItem&amp;ppcid=4d489773db4c4916a5fdfe6d1ec3a811&amp;contextData=(sc.UserEnteredCitation)" TargetMode="External"/><Relationship Id="rId4" Type="http://schemas.openxmlformats.org/officeDocument/2006/relationships/hyperlink" Target="https://1.next.westlaw.com/Link/Document/FullText?findType=L&amp;pubNum=1000225&amp;cite=CAVES23153&amp;originatingDoc=N843B0CE082BA11D89519D072D6F011FF&amp;refType=LQ&amp;originationContext=document&amp;transitionType=DocumentItem&amp;ppcid=4d489773db4c4916a5fdfe6d1ec3a811&amp;contextData=(sc.UserEnteredCitation)" TargetMode="External"/></Relationships>
</file>

<file path=ppt/slides/_rels/slide21.xml.rels><?xml version="1.0" encoding="UTF-8" standalone="yes"?>
<Relationships xmlns="http://schemas.openxmlformats.org/package/2006/relationships"><Relationship Id="rId3" Type="http://schemas.openxmlformats.org/officeDocument/2006/relationships/hyperlink" Target="https://1.next.westlaw.com/Link/Document/FullText?findType=L&amp;pubNum=1000225&amp;cite=CAVES23640&amp;originatingDoc=I756ae0a0ff2a11eb9262974acac519d1&amp;refType=LQ&amp;originationContext=document&amp;transitionType=DocumentItem&amp;ppcid=4c653e2fef344cd99a4c129d7c190e53&amp;contextData=(sc.Keycite)" TargetMode="External"/><Relationship Id="rId2" Type="http://schemas.openxmlformats.org/officeDocument/2006/relationships/hyperlink" Target="https://1.next.westlaw.com/Link/Document/FullText?findType=L&amp;pubNum=1000217&amp;cite=CAPES1001.95&amp;originatingDoc=I756ae0a0ff2a11eb9262974acac519d1&amp;refType=LQ&amp;originationContext=document&amp;transitionType=DocumentItem&amp;ppcid=4c653e2fef344cd99a4c129d7c190e53&amp;contextData=(sc.Keycite)" TargetMode="External"/><Relationship Id="rId1" Type="http://schemas.openxmlformats.org/officeDocument/2006/relationships/slideLayout" Target="../slideLayouts/slideLayout7.xml"/><Relationship Id="rId5" Type="http://schemas.openxmlformats.org/officeDocument/2006/relationships/hyperlink" Target="https://1.next.westlaw.com/Link/Document/FullText?findType=L&amp;pubNum=1000225&amp;cite=CAVES23640&amp;originatingDoc=Idca8f970f42911ebbb39f6d769114351&amp;refType=SP&amp;originationContext=document&amp;transitionType=DocumentItem&amp;ppcid=373eaec4c0214565a51fe53f234d4f55&amp;contextData=(sc.Keycite)#co_pp_8b3b0000958a4" TargetMode="External"/><Relationship Id="rId4" Type="http://schemas.openxmlformats.org/officeDocument/2006/relationships/hyperlink" Target="https://1.next.westlaw.com/Link/Document/FullText?findType=L&amp;pubNum=1000217&amp;cite=CAPES1001.95&amp;originatingDoc=Idca8f970f42911ebbb39f6d769114351&amp;refType=SP&amp;originationContext=document&amp;transitionType=DocumentItem&amp;ppcid=373eaec4c0214565a51fe53f234d4f55&amp;contextData=(sc.Keycite)#co_pp_7fdd00001ca15" TargetMode="Externa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hyperlink" Target="https://1.next.westlaw.com/Link/Document/FullText?findType=L&amp;pubNum=1000217&amp;cite=CAPES1001.95&amp;originatingDoc=N235C979006B511EB916FFB0965EAA09E&amp;refType=LQ&amp;originationContext=document&amp;transitionType=DocumentItem&amp;ppcid=760cdf01f8b4475e91eaf1d221761822&amp;contextData=(sc.UserEnteredCitation)" TargetMode="External"/><Relationship Id="rId2" Type="http://schemas.openxmlformats.org/officeDocument/2006/relationships/hyperlink" Target="https://1.next.westlaw.com/Document/N235C979006B511EB916FFB0965EAA09E/View/FullText.html?transitionType=UniqueDocItem&amp;contextData=(sc.UserEnteredCitation)&amp;userEnteredCitation=cal+penal+code+1001.97#co_anchor_I258B6360667911EB8FC3B3663A3F425B" TargetMode="External"/><Relationship Id="rId1" Type="http://schemas.openxmlformats.org/officeDocument/2006/relationships/slideLayout" Target="../slideLayouts/slideLayout7.xml"/><Relationship Id="rId5" Type="http://schemas.openxmlformats.org/officeDocument/2006/relationships/hyperlink" Target="https://1.next.westlaw.com/Link/Document/FullText?findType=l&amp;pubNum=1077005&amp;cite=UUID(I9BAA68C0EF-5011EAA3839-4B98EA73E6B)&amp;originatingDoc=N235C979006B511EB916FFB0965EAA09E&amp;refType=SL&amp;originationContext=document&amp;transitionType=DocumentItem&amp;ppcid=760cdf01f8b4475e91eaf1d221761822&amp;contextData=(sc.UserEnteredCitation)" TargetMode="External"/><Relationship Id="rId4" Type="http://schemas.openxmlformats.org/officeDocument/2006/relationships/hyperlink" Target="https://1.next.westlaw.com/Link/Document/FullText?findType=L&amp;pubNum=1000217&amp;cite=CAPES830&amp;originatingDoc=N235C979006B511EB916FFB0965EAA09E&amp;refType=LQ&amp;originationContext=document&amp;transitionType=DocumentItem&amp;ppcid=760cdf01f8b4475e91eaf1d221761822&amp;contextData=(sc.UserEnteredCitation)" TargetMode="Externa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B2E911EF-80F5-4781-A4DF-44EFAF242F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extLst>
              <a:ext uri="{FF2B5EF4-FFF2-40B4-BE49-F238E27FC236}">
                <a16:creationId xmlns:a16="http://schemas.microsoft.com/office/drawing/2014/main" id="{B0A2A734-17E4-44D5-9630-D54D6AF74664}"/>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alphaModFix amt="10000"/>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2" name="Rectangle 11">
            <a:extLst>
              <a:ext uri="{FF2B5EF4-FFF2-40B4-BE49-F238E27FC236}">
                <a16:creationId xmlns:a16="http://schemas.microsoft.com/office/drawing/2014/main" id="{EFFB5C33-24B2-4764-BDBD-4C10A21DB1B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788808" y="0"/>
            <a:ext cx="3403192"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pic>
        <p:nvPicPr>
          <p:cNvPr id="14" name="Picture 13">
            <a:extLst>
              <a:ext uri="{FF2B5EF4-FFF2-40B4-BE49-F238E27FC236}">
                <a16:creationId xmlns:a16="http://schemas.microsoft.com/office/drawing/2014/main" id="{FEB601E2-EFED-4313-BEE4-9E27B94FC679}"/>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a:extLst>
              <a:ext uri="{28A0092B-C50C-407E-A947-70E740481C1C}">
                <a14:useLocalDpi xmlns:a14="http://schemas.microsoft.com/office/drawing/2010/main" val="0"/>
              </a:ext>
            </a:extLst>
          </a:blip>
          <a:stretch>
            <a:fillRect/>
          </a:stretch>
        </p:blipFill>
        <p:spPr>
          <a:xfrm>
            <a:off x="0" y="4242852"/>
            <a:ext cx="9110541" cy="246557"/>
          </a:xfrm>
          <a:prstGeom prst="rect">
            <a:avLst/>
          </a:prstGeom>
        </p:spPr>
      </p:pic>
      <p:sp>
        <p:nvSpPr>
          <p:cNvPr id="16" name="Rectangle 15">
            <a:extLst>
              <a:ext uri="{FF2B5EF4-FFF2-40B4-BE49-F238E27FC236}">
                <a16:creationId xmlns:a16="http://schemas.microsoft.com/office/drawing/2014/main" id="{1425DB5A-CEE1-4EE1-8C4A-689E49D3542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2590078"/>
            <a:ext cx="9110542" cy="1660332"/>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id="{AF1AFF9E-5863-4963-A987-B32E8C417919}"/>
              </a:ext>
            </a:extLst>
          </p:cNvPr>
          <p:cNvSpPr>
            <a:spLocks noGrp="1"/>
          </p:cNvSpPr>
          <p:nvPr>
            <p:ph type="ctrTitle"/>
          </p:nvPr>
        </p:nvSpPr>
        <p:spPr>
          <a:xfrm>
            <a:off x="1131016" y="3166288"/>
            <a:ext cx="7657792" cy="1509144"/>
          </a:xfrm>
        </p:spPr>
        <p:txBody>
          <a:bodyPr>
            <a:normAutofit fontScale="90000"/>
          </a:bodyPr>
          <a:lstStyle/>
          <a:p>
            <a:r>
              <a:rPr lang="en-US" sz="3600" dirty="0">
                <a:solidFill>
                  <a:srgbClr val="FFFFFF"/>
                </a:solidFill>
              </a:rPr>
              <a:t>California Criminal Justice Reform </a:t>
            </a:r>
            <a:br>
              <a:rPr lang="en-US" sz="3600" dirty="0">
                <a:solidFill>
                  <a:srgbClr val="FFFFFF"/>
                </a:solidFill>
              </a:rPr>
            </a:br>
            <a:r>
              <a:rPr lang="en-US" sz="3600" dirty="0">
                <a:solidFill>
                  <a:srgbClr val="FFFFFF"/>
                </a:solidFill>
              </a:rPr>
              <a:t>2021 Update</a:t>
            </a:r>
            <a:br>
              <a:rPr lang="en-US" sz="3600" dirty="0">
                <a:solidFill>
                  <a:srgbClr val="FFFFFF"/>
                </a:solidFill>
              </a:rPr>
            </a:br>
            <a:r>
              <a:rPr lang="en-US" sz="3600" dirty="0"/>
              <a:t>Women Lawyers Association</a:t>
            </a:r>
            <a:br>
              <a:rPr lang="en-US" sz="3600" dirty="0"/>
            </a:br>
            <a:endParaRPr lang="en-US" sz="3600" dirty="0">
              <a:solidFill>
                <a:srgbClr val="FFFFFF"/>
              </a:solidFill>
            </a:endParaRPr>
          </a:p>
        </p:txBody>
      </p:sp>
      <p:sp>
        <p:nvSpPr>
          <p:cNvPr id="3" name="Subtitle 2">
            <a:extLst>
              <a:ext uri="{FF2B5EF4-FFF2-40B4-BE49-F238E27FC236}">
                <a16:creationId xmlns:a16="http://schemas.microsoft.com/office/drawing/2014/main" id="{6DD05D4B-37F7-45E4-A355-FBA3B88EAF22}"/>
              </a:ext>
            </a:extLst>
          </p:cNvPr>
          <p:cNvSpPr>
            <a:spLocks noGrp="1"/>
          </p:cNvSpPr>
          <p:nvPr>
            <p:ph type="subTitle" idx="1"/>
          </p:nvPr>
        </p:nvSpPr>
        <p:spPr>
          <a:xfrm>
            <a:off x="303335" y="4394039"/>
            <a:ext cx="8194966" cy="1509144"/>
          </a:xfrm>
        </p:spPr>
        <p:txBody>
          <a:bodyPr>
            <a:noAutofit/>
          </a:bodyPr>
          <a:lstStyle/>
          <a:p>
            <a:r>
              <a:rPr lang="en-US" sz="2400" dirty="0"/>
              <a:t>Sheryl Wolcott, Chief Deputy District Attorney</a:t>
            </a:r>
          </a:p>
          <a:p>
            <a:r>
              <a:rPr lang="en-US" sz="2400" dirty="0"/>
              <a:t>Kara Stein-Conaway, Stein-Conaway Law Firm </a:t>
            </a:r>
          </a:p>
          <a:p>
            <a:r>
              <a:rPr lang="en-US" sz="2400" dirty="0"/>
              <a:t>September 1, 2021</a:t>
            </a:r>
          </a:p>
          <a:p>
            <a:endParaRPr lang="en-US" sz="2800" dirty="0"/>
          </a:p>
          <a:p>
            <a:endParaRPr lang="en-US" sz="2800" dirty="0"/>
          </a:p>
        </p:txBody>
      </p:sp>
      <p:sp>
        <p:nvSpPr>
          <p:cNvPr id="4" name="TextBox 3">
            <a:extLst>
              <a:ext uri="{FF2B5EF4-FFF2-40B4-BE49-F238E27FC236}">
                <a16:creationId xmlns:a16="http://schemas.microsoft.com/office/drawing/2014/main" id="{69430C69-D092-4F4D-89A6-58C572BB147B}"/>
              </a:ext>
            </a:extLst>
          </p:cNvPr>
          <p:cNvSpPr txBox="1"/>
          <p:nvPr/>
        </p:nvSpPr>
        <p:spPr>
          <a:xfrm>
            <a:off x="4489189" y="6375817"/>
            <a:ext cx="4154366" cy="369332"/>
          </a:xfrm>
          <a:prstGeom prst="rect">
            <a:avLst/>
          </a:prstGeom>
          <a:noFill/>
        </p:spPr>
        <p:txBody>
          <a:bodyPr wrap="square" rtlCol="0">
            <a:spAutoFit/>
          </a:bodyPr>
          <a:lstStyle/>
          <a:p>
            <a:r>
              <a:rPr lang="en-US" i="1" dirty="0"/>
              <a:t>No use or reprint without permission</a:t>
            </a:r>
          </a:p>
        </p:txBody>
      </p:sp>
    </p:spTree>
    <p:extLst>
      <p:ext uri="{BB962C8B-B14F-4D97-AF65-F5344CB8AC3E}">
        <p14:creationId xmlns:p14="http://schemas.microsoft.com/office/powerpoint/2010/main" val="221069754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3BFC873D-D79A-4386-8C36-C406145D9243}"/>
              </a:ext>
            </a:extLst>
          </p:cNvPr>
          <p:cNvSpPr txBox="1"/>
          <p:nvPr/>
        </p:nvSpPr>
        <p:spPr>
          <a:xfrm>
            <a:off x="567104" y="228123"/>
            <a:ext cx="4945673" cy="6401753"/>
          </a:xfrm>
          <a:prstGeom prst="rect">
            <a:avLst/>
          </a:prstGeom>
          <a:noFill/>
        </p:spPr>
        <p:txBody>
          <a:bodyPr wrap="square" rtlCol="0">
            <a:spAutoFit/>
          </a:bodyPr>
          <a:lstStyle/>
          <a:p>
            <a:pPr algn="l"/>
            <a:r>
              <a:rPr lang="en-US" sz="2400" b="0" i="0" u="none" strike="noStrike" baseline="0" dirty="0"/>
              <a:t>Presumptively Invalid Reasons for a Peremptory:</a:t>
            </a:r>
          </a:p>
          <a:p>
            <a:pPr algn="l"/>
            <a:endParaRPr lang="en-US" sz="1600" dirty="0"/>
          </a:p>
          <a:p>
            <a:pPr algn="l"/>
            <a:r>
              <a:rPr lang="en-US" sz="1600" b="0" i="0" u="none" strike="noStrike" baseline="0" dirty="0"/>
              <a:t>1. Expressing a distrust of or having a negative experience with law enforcement or the criminal legal system.</a:t>
            </a:r>
          </a:p>
          <a:p>
            <a:pPr algn="l"/>
            <a:r>
              <a:rPr lang="en-US" sz="1600" b="0" i="0" u="none" strike="noStrike" baseline="0" dirty="0"/>
              <a:t>2. Expressing a belief that law enforcement officers engage in racial profiling or that criminal laws have been enforced in a discriminatory manner.</a:t>
            </a:r>
          </a:p>
          <a:p>
            <a:pPr algn="l"/>
            <a:r>
              <a:rPr lang="en-US" sz="1600" b="0" i="0" u="none" strike="noStrike" baseline="0" dirty="0"/>
              <a:t>3. Having a close relationship with people who have been stopped, arrested, or convicted of a crime.</a:t>
            </a:r>
          </a:p>
          <a:p>
            <a:pPr algn="l"/>
            <a:r>
              <a:rPr lang="en-US" sz="1600" b="0" i="0" u="none" strike="noStrike" baseline="0" dirty="0"/>
              <a:t>4. A prospective juror’s neighborhood.</a:t>
            </a:r>
          </a:p>
          <a:p>
            <a:pPr algn="l"/>
            <a:r>
              <a:rPr lang="en-US" sz="1600" b="0" i="0" u="none" strike="noStrike" baseline="0" dirty="0"/>
              <a:t>5. Having a child outside of marriage.</a:t>
            </a:r>
            <a:endParaRPr lang="en-US" sz="1600" b="0" i="1" u="none" strike="noStrike" baseline="0" dirty="0"/>
          </a:p>
          <a:p>
            <a:pPr algn="l"/>
            <a:r>
              <a:rPr lang="en-US" sz="1600" b="0" i="0" u="none" strike="noStrike" baseline="0" dirty="0"/>
              <a:t>6. Receiving state benefits.</a:t>
            </a:r>
          </a:p>
          <a:p>
            <a:pPr algn="l"/>
            <a:r>
              <a:rPr lang="en-US" sz="1600" b="0" i="0" u="none" strike="noStrike" baseline="0" dirty="0"/>
              <a:t>7. Not being a native English speaker.</a:t>
            </a:r>
          </a:p>
          <a:p>
            <a:pPr algn="l"/>
            <a:r>
              <a:rPr lang="en-US" sz="1600" b="0" i="0" u="none" strike="noStrike" baseline="0" dirty="0"/>
              <a:t>8. The ability to speak another language.</a:t>
            </a:r>
          </a:p>
          <a:p>
            <a:r>
              <a:rPr lang="en-US" sz="1600" b="0" i="0" u="none" strike="noStrike" baseline="0" dirty="0"/>
              <a:t>9. Dress, attire, or personal appearance.</a:t>
            </a:r>
          </a:p>
          <a:p>
            <a:pPr algn="l"/>
            <a:r>
              <a:rPr lang="en-US" sz="1600" b="0" i="0" u="none" strike="noStrike" baseline="0" dirty="0"/>
              <a:t>10. Employment in a field that is disproportionately</a:t>
            </a:r>
          </a:p>
          <a:p>
            <a:pPr algn="l"/>
            <a:r>
              <a:rPr lang="en-US" sz="1600" b="0" i="0" u="none" strike="noStrike" baseline="0" dirty="0"/>
              <a:t>occupied by members listed in any of the cognizable groups or that serves a population disproportionately comprised of members of a cognizable group.</a:t>
            </a:r>
          </a:p>
          <a:p>
            <a:endParaRPr lang="en-US" sz="1600" b="0" i="0" u="none" strike="noStrike" baseline="0" dirty="0"/>
          </a:p>
          <a:p>
            <a:pPr algn="l"/>
            <a:endParaRPr lang="en-US" b="0" i="0" u="none" strike="noStrike" baseline="0" dirty="0"/>
          </a:p>
        </p:txBody>
      </p:sp>
      <p:sp>
        <p:nvSpPr>
          <p:cNvPr id="3" name="TextBox 2">
            <a:extLst>
              <a:ext uri="{FF2B5EF4-FFF2-40B4-BE49-F238E27FC236}">
                <a16:creationId xmlns:a16="http://schemas.microsoft.com/office/drawing/2014/main" id="{DDE8F51C-3218-4606-87D2-EADD01E85153}"/>
              </a:ext>
            </a:extLst>
          </p:cNvPr>
          <p:cNvSpPr txBox="1"/>
          <p:nvPr/>
        </p:nvSpPr>
        <p:spPr>
          <a:xfrm>
            <a:off x="6096000" y="1204546"/>
            <a:ext cx="4026877" cy="5509200"/>
          </a:xfrm>
          <a:prstGeom prst="rect">
            <a:avLst/>
          </a:prstGeom>
          <a:noFill/>
        </p:spPr>
        <p:txBody>
          <a:bodyPr wrap="square" rtlCol="0">
            <a:spAutoFit/>
          </a:bodyPr>
          <a:lstStyle/>
          <a:p>
            <a:pPr algn="l"/>
            <a:r>
              <a:rPr lang="en-US" sz="1600" b="0" i="0" u="none" strike="noStrike" baseline="0" dirty="0"/>
              <a:t>11. Lack of employment or underemployment of the</a:t>
            </a:r>
          </a:p>
          <a:p>
            <a:pPr algn="l"/>
            <a:r>
              <a:rPr lang="en-US" sz="1600" b="0" i="0" u="none" strike="noStrike" baseline="0" dirty="0"/>
              <a:t>prospective juror or prospective juror’s family member.</a:t>
            </a:r>
          </a:p>
          <a:p>
            <a:pPr algn="l"/>
            <a:r>
              <a:rPr lang="en-US" sz="1600" b="0" i="0" u="none" strike="noStrike" baseline="0" dirty="0"/>
              <a:t>12. A prospective juror’s apparent friendliness with another</a:t>
            </a:r>
          </a:p>
          <a:p>
            <a:pPr algn="l"/>
            <a:r>
              <a:rPr lang="en-US" sz="1600" b="0" i="0" u="none" strike="noStrike" baseline="0" dirty="0"/>
              <a:t>prospective juror of the same cognizable group.</a:t>
            </a:r>
          </a:p>
          <a:p>
            <a:pPr algn="l"/>
            <a:r>
              <a:rPr lang="en-US" sz="1600" b="0" i="0" u="none" strike="noStrike" baseline="0" dirty="0"/>
              <a:t>13. Any justification that is similarly applicable to a questioned prospective juror or jurors, who are not members of the same cognizable group as the challenged prospective juror, but were not the subject of a peremptory challenge by that party. The unchallenged prospective juror or jurors need not share any other</a:t>
            </a:r>
          </a:p>
          <a:p>
            <a:pPr algn="l"/>
            <a:r>
              <a:rPr lang="en-US" sz="1600" b="0" i="0" u="none" strike="noStrike" baseline="0" dirty="0"/>
              <a:t>characteristics with the challenged prospective juror in order for a peremptory challenge relying on this</a:t>
            </a:r>
          </a:p>
          <a:p>
            <a:pPr algn="l"/>
            <a:r>
              <a:rPr lang="en-US" sz="1600" b="0" i="0" u="none" strike="noStrike" baseline="0" dirty="0"/>
              <a:t>justification to be considered presumptively invalid.</a:t>
            </a:r>
            <a:endParaRPr lang="en-US" sz="1600" dirty="0"/>
          </a:p>
        </p:txBody>
      </p:sp>
    </p:spTree>
    <p:extLst>
      <p:ext uri="{BB962C8B-B14F-4D97-AF65-F5344CB8AC3E}">
        <p14:creationId xmlns:p14="http://schemas.microsoft.com/office/powerpoint/2010/main" val="275557603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3BFC873D-D79A-4386-8C36-C406145D9243}"/>
              </a:ext>
            </a:extLst>
          </p:cNvPr>
          <p:cNvSpPr txBox="1"/>
          <p:nvPr/>
        </p:nvSpPr>
        <p:spPr>
          <a:xfrm>
            <a:off x="2861896" y="2659559"/>
            <a:ext cx="9253904" cy="769441"/>
          </a:xfrm>
          <a:prstGeom prst="rect">
            <a:avLst/>
          </a:prstGeom>
          <a:noFill/>
        </p:spPr>
        <p:txBody>
          <a:bodyPr wrap="square" rtlCol="0">
            <a:spAutoFit/>
          </a:bodyPr>
          <a:lstStyle/>
          <a:p>
            <a:r>
              <a:rPr lang="en-US" sz="4400" dirty="0">
                <a:effectLst/>
                <a:ea typeface="Times New Roman" panose="02020603050405020304" pitchFamily="18" charset="0"/>
              </a:rPr>
              <a:t>Diversion Updates</a:t>
            </a:r>
            <a:endParaRPr lang="en-US" sz="4400" dirty="0"/>
          </a:p>
        </p:txBody>
      </p:sp>
    </p:spTree>
    <p:extLst>
      <p:ext uri="{BB962C8B-B14F-4D97-AF65-F5344CB8AC3E}">
        <p14:creationId xmlns:p14="http://schemas.microsoft.com/office/powerpoint/2010/main" val="276457337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3BFC873D-D79A-4386-8C36-C406145D9243}"/>
              </a:ext>
            </a:extLst>
          </p:cNvPr>
          <p:cNvSpPr txBox="1"/>
          <p:nvPr/>
        </p:nvSpPr>
        <p:spPr>
          <a:xfrm>
            <a:off x="1815612" y="2767280"/>
            <a:ext cx="9253904" cy="1323439"/>
          </a:xfrm>
          <a:prstGeom prst="rect">
            <a:avLst/>
          </a:prstGeom>
          <a:noFill/>
        </p:spPr>
        <p:txBody>
          <a:bodyPr wrap="square" rtlCol="0">
            <a:spAutoFit/>
          </a:bodyPr>
          <a:lstStyle/>
          <a:p>
            <a:r>
              <a:rPr lang="en-US" sz="4000" dirty="0">
                <a:effectLst/>
                <a:ea typeface="Times New Roman" panose="02020603050405020304" pitchFamily="18" charset="0"/>
              </a:rPr>
              <a:t>What is a pre-filing diversion?</a:t>
            </a:r>
            <a:br>
              <a:rPr lang="en-US" sz="4000" dirty="0">
                <a:effectLst/>
                <a:latin typeface="Arial" panose="020B0604020202020204" pitchFamily="34" charset="0"/>
                <a:ea typeface="Calibri" panose="020F0502020204030204" pitchFamily="34" charset="0"/>
              </a:rPr>
            </a:br>
            <a:endParaRPr lang="en-US" sz="4000" dirty="0"/>
          </a:p>
        </p:txBody>
      </p:sp>
    </p:spTree>
    <p:extLst>
      <p:ext uri="{BB962C8B-B14F-4D97-AF65-F5344CB8AC3E}">
        <p14:creationId xmlns:p14="http://schemas.microsoft.com/office/powerpoint/2010/main" val="47212409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3BFC873D-D79A-4386-8C36-C406145D9243}"/>
              </a:ext>
            </a:extLst>
          </p:cNvPr>
          <p:cNvSpPr txBox="1"/>
          <p:nvPr/>
        </p:nvSpPr>
        <p:spPr>
          <a:xfrm>
            <a:off x="786911" y="2070588"/>
            <a:ext cx="9253904" cy="2554545"/>
          </a:xfrm>
          <a:prstGeom prst="rect">
            <a:avLst/>
          </a:prstGeom>
          <a:noFill/>
        </p:spPr>
        <p:txBody>
          <a:bodyPr wrap="square" rtlCol="0">
            <a:spAutoFit/>
          </a:bodyPr>
          <a:lstStyle/>
          <a:p>
            <a:r>
              <a:rPr lang="en-US" sz="4000" dirty="0">
                <a:effectLst/>
                <a:ea typeface="Times New Roman" panose="02020603050405020304" pitchFamily="18" charset="0"/>
              </a:rPr>
              <a:t>With successful completion, the person who completed the diversion never even gets charged with a crime by the prosecuting agency.</a:t>
            </a:r>
            <a:endParaRPr lang="en-US" sz="4000" dirty="0"/>
          </a:p>
        </p:txBody>
      </p:sp>
    </p:spTree>
    <p:extLst>
      <p:ext uri="{BB962C8B-B14F-4D97-AF65-F5344CB8AC3E}">
        <p14:creationId xmlns:p14="http://schemas.microsoft.com/office/powerpoint/2010/main" val="5930316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3BFC873D-D79A-4386-8C36-C406145D9243}"/>
              </a:ext>
            </a:extLst>
          </p:cNvPr>
          <p:cNvSpPr txBox="1"/>
          <p:nvPr/>
        </p:nvSpPr>
        <p:spPr>
          <a:xfrm>
            <a:off x="637442" y="722515"/>
            <a:ext cx="9253904" cy="584775"/>
          </a:xfrm>
          <a:prstGeom prst="rect">
            <a:avLst/>
          </a:prstGeom>
          <a:noFill/>
        </p:spPr>
        <p:txBody>
          <a:bodyPr wrap="square" rtlCol="0">
            <a:spAutoFit/>
          </a:bodyPr>
          <a:lstStyle/>
          <a:p>
            <a:r>
              <a:rPr lang="en-US" sz="3200" dirty="0">
                <a:effectLst/>
                <a:ea typeface="Times New Roman" panose="02020603050405020304" pitchFamily="18" charset="0"/>
              </a:rPr>
              <a:t>Logistics of Pre-filing Diversion in SLO</a:t>
            </a:r>
            <a:endParaRPr lang="en-US" sz="3200" dirty="0"/>
          </a:p>
        </p:txBody>
      </p:sp>
      <p:sp>
        <p:nvSpPr>
          <p:cNvPr id="2" name="TextBox 1">
            <a:extLst>
              <a:ext uri="{FF2B5EF4-FFF2-40B4-BE49-F238E27FC236}">
                <a16:creationId xmlns:a16="http://schemas.microsoft.com/office/drawing/2014/main" id="{5ACCAD59-8F0E-4125-A13E-96100C2521D5}"/>
              </a:ext>
            </a:extLst>
          </p:cNvPr>
          <p:cNvSpPr txBox="1"/>
          <p:nvPr/>
        </p:nvSpPr>
        <p:spPr>
          <a:xfrm>
            <a:off x="637442" y="1749669"/>
            <a:ext cx="8950570" cy="4093428"/>
          </a:xfrm>
          <a:prstGeom prst="rect">
            <a:avLst/>
          </a:prstGeom>
          <a:noFill/>
        </p:spPr>
        <p:txBody>
          <a:bodyPr wrap="square" rtlCol="0">
            <a:spAutoFit/>
          </a:bodyPr>
          <a:lstStyle/>
          <a:p>
            <a:pPr marL="457200" indent="-457200">
              <a:buAutoNum type="arabicPeriod"/>
            </a:pPr>
            <a:r>
              <a:rPr lang="en-US" sz="2000" dirty="0">
                <a:latin typeface="+mj-lt"/>
              </a:rPr>
              <a:t>Person meets criteria of eligibility based on criminal history and offense for which the person was arrested or cited. </a:t>
            </a:r>
          </a:p>
          <a:p>
            <a:pPr marL="457200" indent="-457200">
              <a:buAutoNum type="arabicPeriod"/>
            </a:pPr>
            <a:endParaRPr lang="en-US" sz="2000" dirty="0">
              <a:latin typeface="+mj-lt"/>
            </a:endParaRPr>
          </a:p>
          <a:p>
            <a:pPr marL="0" indent="0">
              <a:buNone/>
            </a:pPr>
            <a:r>
              <a:rPr lang="en-US" sz="2000" dirty="0">
                <a:latin typeface="+mj-lt"/>
              </a:rPr>
              <a:t>2. Person receives offer of diversion.</a:t>
            </a:r>
          </a:p>
          <a:p>
            <a:pPr marL="0" indent="0">
              <a:buNone/>
            </a:pPr>
            <a:endParaRPr lang="en-US" sz="2000" dirty="0">
              <a:latin typeface="+mj-lt"/>
            </a:endParaRPr>
          </a:p>
          <a:p>
            <a:pPr marL="0" indent="0">
              <a:buNone/>
            </a:pPr>
            <a:r>
              <a:rPr lang="en-US" sz="2000" dirty="0">
                <a:latin typeface="+mj-lt"/>
              </a:rPr>
              <a:t>3. Person accepts offer of diversion and successfully completes requirement. </a:t>
            </a:r>
          </a:p>
          <a:p>
            <a:pPr marL="0" indent="0">
              <a:buNone/>
            </a:pPr>
            <a:endParaRPr lang="en-US" sz="2000" dirty="0">
              <a:latin typeface="+mj-lt"/>
            </a:endParaRPr>
          </a:p>
          <a:p>
            <a:pPr marL="0" indent="0">
              <a:buNone/>
            </a:pPr>
            <a:r>
              <a:rPr lang="en-US" sz="2000" dirty="0">
                <a:latin typeface="+mj-lt"/>
              </a:rPr>
              <a:t>4. Optimal outcome: case is never filed. </a:t>
            </a:r>
          </a:p>
          <a:p>
            <a:pPr marL="0" indent="0">
              <a:buNone/>
            </a:pPr>
            <a:endParaRPr lang="en-US" sz="2000" dirty="0">
              <a:latin typeface="+mj-lt"/>
            </a:endParaRPr>
          </a:p>
          <a:p>
            <a:pPr marL="0" indent="0">
              <a:buNone/>
            </a:pPr>
            <a:r>
              <a:rPr lang="en-US" sz="2000" dirty="0">
                <a:latin typeface="+mj-lt"/>
              </a:rPr>
              <a:t>5. If the person was arrested, the person could bring a motion to seal the record of arrest pursuant to PC 851.91 after the statute of limitations has passed. </a:t>
            </a:r>
          </a:p>
        </p:txBody>
      </p:sp>
    </p:spTree>
    <p:extLst>
      <p:ext uri="{BB962C8B-B14F-4D97-AF65-F5344CB8AC3E}">
        <p14:creationId xmlns:p14="http://schemas.microsoft.com/office/powerpoint/2010/main" val="285581966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5ACCAD59-8F0E-4125-A13E-96100C2521D5}"/>
              </a:ext>
            </a:extLst>
          </p:cNvPr>
          <p:cNvSpPr txBox="1"/>
          <p:nvPr/>
        </p:nvSpPr>
        <p:spPr>
          <a:xfrm>
            <a:off x="1556238" y="2290396"/>
            <a:ext cx="8950570" cy="1323439"/>
          </a:xfrm>
          <a:prstGeom prst="rect">
            <a:avLst/>
          </a:prstGeom>
          <a:noFill/>
        </p:spPr>
        <p:txBody>
          <a:bodyPr wrap="square" rtlCol="0">
            <a:spAutoFit/>
          </a:bodyPr>
          <a:lstStyle/>
          <a:p>
            <a:pPr marL="0" indent="0">
              <a:buNone/>
            </a:pPr>
            <a:r>
              <a:rPr lang="en-US" sz="4000" dirty="0">
                <a:effectLst/>
                <a:ea typeface="Times New Roman" panose="02020603050405020304" pitchFamily="18" charset="0"/>
              </a:rPr>
              <a:t>What is a pre-trial (post-filing) diversion?</a:t>
            </a:r>
            <a:endParaRPr lang="en-US" sz="4000" dirty="0">
              <a:latin typeface="+mj-lt"/>
            </a:endParaRPr>
          </a:p>
        </p:txBody>
      </p:sp>
    </p:spTree>
    <p:extLst>
      <p:ext uri="{BB962C8B-B14F-4D97-AF65-F5344CB8AC3E}">
        <p14:creationId xmlns:p14="http://schemas.microsoft.com/office/powerpoint/2010/main" val="198737710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5ACCAD59-8F0E-4125-A13E-96100C2521D5}"/>
              </a:ext>
            </a:extLst>
          </p:cNvPr>
          <p:cNvSpPr txBox="1"/>
          <p:nvPr/>
        </p:nvSpPr>
        <p:spPr>
          <a:xfrm>
            <a:off x="690195" y="920621"/>
            <a:ext cx="8950570" cy="5016758"/>
          </a:xfrm>
          <a:prstGeom prst="rect">
            <a:avLst/>
          </a:prstGeom>
          <a:noFill/>
        </p:spPr>
        <p:txBody>
          <a:bodyPr wrap="square" rtlCol="0">
            <a:spAutoFit/>
          </a:bodyPr>
          <a:lstStyle/>
          <a:p>
            <a:pPr marL="0" indent="0">
              <a:buNone/>
            </a:pPr>
            <a:r>
              <a:rPr lang="en-US" sz="3200" dirty="0">
                <a:effectLst/>
                <a:ea typeface="Times New Roman" panose="02020603050405020304" pitchFamily="18" charset="0"/>
              </a:rPr>
              <a:t>The DA’s Office files criminal charges against a person and this person, depending on criminal history and what offense is currently charged, may be eligible to seek a diversion in the criminal court. </a:t>
            </a:r>
          </a:p>
          <a:p>
            <a:pPr marL="0" indent="0">
              <a:buNone/>
            </a:pPr>
            <a:endParaRPr lang="en-US" sz="3200" dirty="0">
              <a:ea typeface="Times New Roman" panose="02020603050405020304" pitchFamily="18" charset="0"/>
            </a:endParaRPr>
          </a:p>
          <a:p>
            <a:pPr marL="0" indent="0">
              <a:buNone/>
            </a:pPr>
            <a:r>
              <a:rPr lang="en-US" sz="3200" dirty="0">
                <a:effectLst/>
                <a:ea typeface="Times New Roman" panose="02020603050405020304" pitchFamily="18" charset="0"/>
              </a:rPr>
              <a:t>The diversion terms oftentimes includes education classes and treatment, and if it’s completed within the allotted time, it results in dismissal of the charges and avoiding jail.</a:t>
            </a:r>
            <a:endParaRPr lang="en-US" sz="3200" dirty="0">
              <a:latin typeface="+mj-lt"/>
            </a:endParaRPr>
          </a:p>
        </p:txBody>
      </p:sp>
    </p:spTree>
    <p:extLst>
      <p:ext uri="{BB962C8B-B14F-4D97-AF65-F5344CB8AC3E}">
        <p14:creationId xmlns:p14="http://schemas.microsoft.com/office/powerpoint/2010/main" val="122631886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5ACCAD59-8F0E-4125-A13E-96100C2521D5}"/>
              </a:ext>
            </a:extLst>
          </p:cNvPr>
          <p:cNvSpPr txBox="1"/>
          <p:nvPr/>
        </p:nvSpPr>
        <p:spPr>
          <a:xfrm>
            <a:off x="782515" y="1090246"/>
            <a:ext cx="8950570" cy="584775"/>
          </a:xfrm>
          <a:prstGeom prst="rect">
            <a:avLst/>
          </a:prstGeom>
          <a:noFill/>
        </p:spPr>
        <p:txBody>
          <a:bodyPr wrap="square" rtlCol="0">
            <a:spAutoFit/>
          </a:bodyPr>
          <a:lstStyle/>
          <a:p>
            <a:pPr marL="0" indent="0">
              <a:buNone/>
            </a:pPr>
            <a:r>
              <a:rPr lang="en-US" sz="3200" dirty="0">
                <a:effectLst/>
                <a:ea typeface="Times New Roman" panose="02020603050405020304" pitchFamily="18" charset="0"/>
              </a:rPr>
              <a:t>Common Types of Post-Filing Diversions </a:t>
            </a:r>
            <a:endParaRPr lang="en-US" sz="3200" dirty="0">
              <a:latin typeface="+mj-lt"/>
            </a:endParaRPr>
          </a:p>
        </p:txBody>
      </p:sp>
      <p:sp>
        <p:nvSpPr>
          <p:cNvPr id="4" name="TextBox 3">
            <a:extLst>
              <a:ext uri="{FF2B5EF4-FFF2-40B4-BE49-F238E27FC236}">
                <a16:creationId xmlns:a16="http://schemas.microsoft.com/office/drawing/2014/main" id="{9D95F29C-AD53-4E18-8A5B-6F6333B2DAD2}"/>
              </a:ext>
            </a:extLst>
          </p:cNvPr>
          <p:cNvSpPr txBox="1"/>
          <p:nvPr/>
        </p:nvSpPr>
        <p:spPr>
          <a:xfrm>
            <a:off x="782515" y="2305615"/>
            <a:ext cx="7825154" cy="2246769"/>
          </a:xfrm>
          <a:prstGeom prst="rect">
            <a:avLst/>
          </a:prstGeom>
          <a:noFill/>
        </p:spPr>
        <p:txBody>
          <a:bodyPr wrap="square" rtlCol="0">
            <a:spAutoFit/>
          </a:bodyPr>
          <a:lstStyle/>
          <a:p>
            <a:pPr marL="342900" marR="0" lvl="0" indent="-342900">
              <a:spcBef>
                <a:spcPts val="0"/>
              </a:spcBef>
              <a:spcAft>
                <a:spcPts val="0"/>
              </a:spcAft>
              <a:buFont typeface="Symbol" panose="05050102010706020507" pitchFamily="18" charset="2"/>
              <a:buChar char=""/>
            </a:pPr>
            <a:r>
              <a:rPr lang="en-US" sz="2000" dirty="0">
                <a:effectLst/>
                <a:latin typeface="+mj-lt"/>
                <a:ea typeface="Times New Roman" panose="02020603050405020304" pitchFamily="18" charset="0"/>
                <a:cs typeface="Arial" panose="020B0604020202020204" pitchFamily="34" charset="0"/>
              </a:rPr>
              <a:t>Drug Diversion under California Penal Code 1000</a:t>
            </a:r>
          </a:p>
          <a:p>
            <a:pPr marL="0" marR="0" lvl="0" indent="0">
              <a:spcBef>
                <a:spcPts val="0"/>
              </a:spcBef>
              <a:spcAft>
                <a:spcPts val="0"/>
              </a:spcAft>
              <a:buNone/>
            </a:pPr>
            <a:endParaRPr lang="en-US" sz="2000" dirty="0">
              <a:effectLst/>
              <a:latin typeface="+mj-lt"/>
              <a:ea typeface="Times New Roman" panose="02020603050405020304" pitchFamily="18" charset="0"/>
              <a:cs typeface="Arial" panose="020B0604020202020204" pitchFamily="34" charset="0"/>
            </a:endParaRPr>
          </a:p>
          <a:p>
            <a:pPr marL="342900" marR="0" lvl="0" indent="-342900">
              <a:spcBef>
                <a:spcPts val="0"/>
              </a:spcBef>
              <a:spcAft>
                <a:spcPts val="0"/>
              </a:spcAft>
              <a:buFont typeface="Symbol" panose="05050102010706020507" pitchFamily="18" charset="2"/>
              <a:buChar char=""/>
            </a:pPr>
            <a:r>
              <a:rPr lang="en-US" sz="2000" dirty="0">
                <a:effectLst/>
                <a:latin typeface="+mj-lt"/>
                <a:ea typeface="Times New Roman" panose="02020603050405020304" pitchFamily="18" charset="0"/>
                <a:cs typeface="Arial" panose="020B0604020202020204" pitchFamily="34" charset="0"/>
              </a:rPr>
              <a:t>Military Diversion under California Penal Code 1001.81 </a:t>
            </a:r>
          </a:p>
          <a:p>
            <a:pPr marL="0" marR="0" lvl="0" indent="0">
              <a:spcBef>
                <a:spcPts val="0"/>
              </a:spcBef>
              <a:spcAft>
                <a:spcPts val="0"/>
              </a:spcAft>
              <a:buNone/>
            </a:pPr>
            <a:endParaRPr lang="en-US" sz="2000" dirty="0">
              <a:effectLst/>
              <a:latin typeface="+mj-lt"/>
              <a:ea typeface="Times New Roman" panose="02020603050405020304" pitchFamily="18" charset="0"/>
              <a:cs typeface="Arial" panose="020B0604020202020204" pitchFamily="34" charset="0"/>
            </a:endParaRPr>
          </a:p>
          <a:p>
            <a:pPr marL="342900" marR="0" lvl="0" indent="-342900">
              <a:spcBef>
                <a:spcPts val="0"/>
              </a:spcBef>
              <a:spcAft>
                <a:spcPts val="0"/>
              </a:spcAft>
              <a:buFont typeface="Symbol" panose="05050102010706020507" pitchFamily="18" charset="2"/>
              <a:buChar char=""/>
            </a:pPr>
            <a:r>
              <a:rPr lang="en-US" sz="2000" dirty="0">
                <a:effectLst/>
                <a:latin typeface="+mj-lt"/>
                <a:ea typeface="Times New Roman" panose="02020603050405020304" pitchFamily="18" charset="0"/>
                <a:cs typeface="Arial" panose="020B0604020202020204" pitchFamily="34" charset="0"/>
              </a:rPr>
              <a:t>Mental Health Diversion under California Penal Code 1001.36</a:t>
            </a:r>
          </a:p>
          <a:p>
            <a:pPr marL="0" marR="0" lvl="0" indent="0">
              <a:spcBef>
                <a:spcPts val="0"/>
              </a:spcBef>
              <a:spcAft>
                <a:spcPts val="0"/>
              </a:spcAft>
              <a:buNone/>
            </a:pPr>
            <a:endParaRPr lang="en-US" sz="2000" dirty="0">
              <a:effectLst/>
              <a:latin typeface="+mj-lt"/>
              <a:ea typeface="Times New Roman" panose="02020603050405020304" pitchFamily="18" charset="0"/>
              <a:cs typeface="Arial" panose="020B0604020202020204" pitchFamily="34" charset="0"/>
            </a:endParaRPr>
          </a:p>
          <a:p>
            <a:pPr marL="342900" marR="0" lvl="0" indent="-342900">
              <a:spcBef>
                <a:spcPts val="0"/>
              </a:spcBef>
              <a:spcAft>
                <a:spcPts val="0"/>
              </a:spcAft>
              <a:buFont typeface="Symbol" panose="05050102010706020507" pitchFamily="18" charset="2"/>
              <a:buChar char=""/>
            </a:pPr>
            <a:r>
              <a:rPr lang="en-US" sz="2000" dirty="0">
                <a:effectLst/>
                <a:latin typeface="+mj-lt"/>
                <a:ea typeface="Times New Roman" panose="02020603050405020304" pitchFamily="18" charset="0"/>
                <a:cs typeface="Arial" panose="020B0604020202020204" pitchFamily="34" charset="0"/>
              </a:rPr>
              <a:t>Misdemeanor Diversion under California Penal Code 1001.95 </a:t>
            </a:r>
          </a:p>
        </p:txBody>
      </p:sp>
    </p:spTree>
    <p:extLst>
      <p:ext uri="{BB962C8B-B14F-4D97-AF65-F5344CB8AC3E}">
        <p14:creationId xmlns:p14="http://schemas.microsoft.com/office/powerpoint/2010/main" val="42654839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5ACCAD59-8F0E-4125-A13E-96100C2521D5}"/>
              </a:ext>
            </a:extLst>
          </p:cNvPr>
          <p:cNvSpPr txBox="1"/>
          <p:nvPr/>
        </p:nvSpPr>
        <p:spPr>
          <a:xfrm>
            <a:off x="421420" y="474480"/>
            <a:ext cx="9105046" cy="1569660"/>
          </a:xfrm>
          <a:prstGeom prst="rect">
            <a:avLst/>
          </a:prstGeom>
          <a:noFill/>
        </p:spPr>
        <p:txBody>
          <a:bodyPr wrap="square" rtlCol="0">
            <a:spAutoFit/>
          </a:bodyPr>
          <a:lstStyle/>
          <a:p>
            <a:pPr marL="0" indent="0">
              <a:buNone/>
            </a:pPr>
            <a:r>
              <a:rPr lang="en-US" sz="3200" dirty="0">
                <a:effectLst/>
                <a:ea typeface="Times New Roman" panose="02020603050405020304" pitchFamily="18" charset="0"/>
              </a:rPr>
              <a:t>Misdemeanor Diversion under California </a:t>
            </a:r>
          </a:p>
          <a:p>
            <a:pPr marL="0" indent="0">
              <a:buNone/>
            </a:pPr>
            <a:r>
              <a:rPr lang="en-US" sz="3200" dirty="0">
                <a:effectLst/>
                <a:ea typeface="Times New Roman" panose="02020603050405020304" pitchFamily="18" charset="0"/>
              </a:rPr>
              <a:t>Penal Code 1001.95</a:t>
            </a:r>
            <a:br>
              <a:rPr lang="en-US" sz="3200" dirty="0">
                <a:effectLst/>
                <a:ea typeface="Calibri" panose="020F0502020204030204" pitchFamily="34" charset="0"/>
              </a:rPr>
            </a:br>
            <a:r>
              <a:rPr lang="en-US" sz="3200" dirty="0">
                <a:ea typeface="Calibri" panose="020F0502020204030204" pitchFamily="34" charset="0"/>
                <a:cs typeface="Calibri" panose="020F0502020204030204" pitchFamily="34" charset="0"/>
              </a:rPr>
              <a:t>e</a:t>
            </a:r>
            <a:r>
              <a:rPr lang="en-US" sz="3200" dirty="0">
                <a:effectLst/>
                <a:ea typeface="Times New Roman" panose="02020603050405020304" pitchFamily="18" charset="0"/>
                <a:cs typeface="Calibri" panose="020F0502020204030204" pitchFamily="34" charset="0"/>
              </a:rPr>
              <a:t>ffective: January 1, 2021</a:t>
            </a:r>
            <a:endParaRPr lang="en-US" sz="3200" dirty="0">
              <a:latin typeface="+mj-lt"/>
            </a:endParaRPr>
          </a:p>
        </p:txBody>
      </p:sp>
      <p:sp>
        <p:nvSpPr>
          <p:cNvPr id="4" name="TextBox 3">
            <a:extLst>
              <a:ext uri="{FF2B5EF4-FFF2-40B4-BE49-F238E27FC236}">
                <a16:creationId xmlns:a16="http://schemas.microsoft.com/office/drawing/2014/main" id="{9D95F29C-AD53-4E18-8A5B-6F6333B2DAD2}"/>
              </a:ext>
            </a:extLst>
          </p:cNvPr>
          <p:cNvSpPr txBox="1"/>
          <p:nvPr/>
        </p:nvSpPr>
        <p:spPr>
          <a:xfrm>
            <a:off x="177567" y="2167266"/>
            <a:ext cx="10551380" cy="4644605"/>
          </a:xfrm>
          <a:prstGeom prst="rect">
            <a:avLst/>
          </a:prstGeom>
          <a:noFill/>
        </p:spPr>
        <p:txBody>
          <a:bodyPr wrap="square" rtlCol="0">
            <a:spAutoFit/>
          </a:bodyPr>
          <a:lstStyle/>
          <a:p>
            <a:pPr marL="0" marR="0" indent="0" algn="ctr">
              <a:lnSpc>
                <a:spcPct val="107000"/>
              </a:lnSpc>
              <a:spcBef>
                <a:spcPts val="0"/>
              </a:spcBef>
              <a:spcAft>
                <a:spcPts val="0"/>
              </a:spcAft>
              <a:buNone/>
            </a:pPr>
            <a:r>
              <a:rPr lang="en-US" sz="1200" dirty="0">
                <a:effectLst/>
                <a:latin typeface="+mj-lt"/>
                <a:ea typeface="Times New Roman" panose="02020603050405020304" pitchFamily="18" charset="0"/>
                <a:cs typeface="Calibri" panose="020F0502020204030204" pitchFamily="34" charset="0"/>
              </a:rPr>
              <a:t>West's </a:t>
            </a:r>
            <a:r>
              <a:rPr lang="en-US" sz="1200" dirty="0" err="1">
                <a:effectLst/>
                <a:latin typeface="+mj-lt"/>
                <a:ea typeface="Times New Roman" panose="02020603050405020304" pitchFamily="18" charset="0"/>
                <a:cs typeface="Calibri" panose="020F0502020204030204" pitchFamily="34" charset="0"/>
              </a:rPr>
              <a:t>Ann.Cal.Penal</a:t>
            </a:r>
            <a:r>
              <a:rPr lang="en-US" sz="1200" dirty="0">
                <a:effectLst/>
                <a:latin typeface="+mj-lt"/>
                <a:ea typeface="Times New Roman" panose="02020603050405020304" pitchFamily="18" charset="0"/>
                <a:cs typeface="Calibri" panose="020F0502020204030204" pitchFamily="34" charset="0"/>
              </a:rPr>
              <a:t> Code § 1001.95</a:t>
            </a:r>
            <a:endParaRPr lang="en-US" sz="1200" dirty="0">
              <a:effectLst/>
              <a:latin typeface="+mj-lt"/>
              <a:ea typeface="Calibri" panose="020F0502020204030204" pitchFamily="34" charset="0"/>
              <a:cs typeface="Times New Roman" panose="02020603050405020304" pitchFamily="18" charset="0"/>
            </a:endParaRPr>
          </a:p>
          <a:p>
            <a:pPr marL="0" marR="0" indent="0" algn="ctr">
              <a:lnSpc>
                <a:spcPts val="1800"/>
              </a:lnSpc>
              <a:spcBef>
                <a:spcPts val="0"/>
              </a:spcBef>
              <a:spcAft>
                <a:spcPts val="800"/>
              </a:spcAft>
              <a:buNone/>
            </a:pPr>
            <a:r>
              <a:rPr lang="en-US" sz="1200" dirty="0">
                <a:effectLst/>
                <a:latin typeface="+mj-lt"/>
                <a:ea typeface="Times New Roman" panose="02020603050405020304" pitchFamily="18" charset="0"/>
                <a:cs typeface="Calibri" panose="020F0502020204030204" pitchFamily="34" charset="0"/>
              </a:rPr>
              <a:t>§ 1001.95. Offer of diversion to misdemeanor defendant; dismissal of action; reinstitution of criminal proceedings; charged offenses not eligible for diversion</a:t>
            </a:r>
            <a:endParaRPr lang="en-US" sz="1200" dirty="0">
              <a:effectLst/>
              <a:latin typeface="+mj-lt"/>
              <a:ea typeface="Calibri" panose="020F0502020204030204" pitchFamily="34" charset="0"/>
              <a:cs typeface="Times New Roman" panose="02020603050405020304" pitchFamily="18" charset="0"/>
            </a:endParaRPr>
          </a:p>
          <a:p>
            <a:pPr marL="0" marR="0" indent="0" algn="ctr">
              <a:lnSpc>
                <a:spcPct val="107000"/>
              </a:lnSpc>
              <a:spcBef>
                <a:spcPts val="0"/>
              </a:spcBef>
              <a:spcAft>
                <a:spcPts val="0"/>
              </a:spcAft>
              <a:buNone/>
            </a:pPr>
            <a:r>
              <a:rPr lang="en-US" sz="1200" u="none" strike="noStrike" dirty="0" err="1">
                <a:effectLst/>
                <a:latin typeface="+mj-lt"/>
                <a:ea typeface="Times New Roman" panose="02020603050405020304" pitchFamily="18" charset="0"/>
                <a:cs typeface="Calibri" panose="020F0502020204030204" pitchFamily="34" charset="0"/>
                <a:hlinkClick r:id="rId2">
                  <a:extLst>
                    <a:ext uri="{A12FA001-AC4F-418D-AE19-62706E023703}">
                      <ahyp:hlinkClr xmlns:ahyp="http://schemas.microsoft.com/office/drawing/2018/hyperlinkcolor" val="tx"/>
                    </a:ext>
                  </a:extLst>
                </a:hlinkClick>
              </a:rPr>
              <a:t>Currentness</a:t>
            </a:r>
            <a:endParaRPr lang="en-US" sz="1200" dirty="0">
              <a:effectLst/>
              <a:latin typeface="+mj-lt"/>
              <a:ea typeface="Calibri" panose="020F0502020204030204" pitchFamily="34" charset="0"/>
              <a:cs typeface="Times New Roman" panose="02020603050405020304" pitchFamily="18" charset="0"/>
            </a:endParaRPr>
          </a:p>
          <a:p>
            <a:pPr marL="0" marR="0" indent="0">
              <a:lnSpc>
                <a:spcPct val="107000"/>
              </a:lnSpc>
              <a:spcBef>
                <a:spcPts val="0"/>
              </a:spcBef>
              <a:spcAft>
                <a:spcPts val="0"/>
              </a:spcAft>
              <a:buNone/>
            </a:pPr>
            <a:r>
              <a:rPr lang="en-US" sz="1200" b="1" u="sng" dirty="0">
                <a:effectLst/>
                <a:latin typeface="+mj-lt"/>
                <a:ea typeface="Times New Roman" panose="02020603050405020304" pitchFamily="18" charset="0"/>
                <a:cs typeface="Calibri" panose="020F0502020204030204" pitchFamily="34" charset="0"/>
              </a:rPr>
              <a:t>(a) A judge</a:t>
            </a:r>
            <a:r>
              <a:rPr lang="en-US" sz="1200" dirty="0">
                <a:effectLst/>
                <a:latin typeface="+mj-lt"/>
                <a:ea typeface="Times New Roman" panose="02020603050405020304" pitchFamily="18" charset="0"/>
                <a:cs typeface="Calibri" panose="020F0502020204030204" pitchFamily="34" charset="0"/>
              </a:rPr>
              <a:t> in the superior court in which a misdemeanor is being prosecuted may, at the judge's discretion, and over the objection of a prosecuting attorney, offer diversion to a defendant pursuant to these provisions.</a:t>
            </a:r>
            <a:endParaRPr lang="en-US" sz="1200" dirty="0">
              <a:effectLst/>
              <a:latin typeface="+mj-lt"/>
              <a:ea typeface="Calibri" panose="020F0502020204030204" pitchFamily="34" charset="0"/>
              <a:cs typeface="Times New Roman" panose="02020603050405020304" pitchFamily="18" charset="0"/>
            </a:endParaRPr>
          </a:p>
          <a:p>
            <a:pPr marL="0" marR="0" indent="0">
              <a:lnSpc>
                <a:spcPct val="107000"/>
              </a:lnSpc>
              <a:spcBef>
                <a:spcPts val="0"/>
              </a:spcBef>
              <a:spcAft>
                <a:spcPts val="0"/>
              </a:spcAft>
              <a:buNone/>
            </a:pPr>
            <a:r>
              <a:rPr lang="en-US" sz="1200" dirty="0">
                <a:effectLst/>
                <a:latin typeface="+mj-lt"/>
                <a:ea typeface="Times New Roman" panose="02020603050405020304" pitchFamily="18" charset="0"/>
                <a:cs typeface="Calibri" panose="020F0502020204030204" pitchFamily="34" charset="0"/>
              </a:rPr>
              <a:t>(b) A judge may continue a diverted case for a period not to exceed 24 months and order the defendant to comply with terms, conditions, or programs that the judge deems appropriate based on the defendant's specific situation.</a:t>
            </a:r>
            <a:endParaRPr lang="en-US" sz="1200" dirty="0">
              <a:effectLst/>
              <a:latin typeface="+mj-lt"/>
              <a:ea typeface="Calibri" panose="020F0502020204030204" pitchFamily="34" charset="0"/>
              <a:cs typeface="Times New Roman" panose="02020603050405020304" pitchFamily="18" charset="0"/>
            </a:endParaRPr>
          </a:p>
          <a:p>
            <a:pPr marL="0" marR="0" indent="0">
              <a:lnSpc>
                <a:spcPct val="107000"/>
              </a:lnSpc>
              <a:spcBef>
                <a:spcPts val="0"/>
              </a:spcBef>
              <a:spcAft>
                <a:spcPts val="0"/>
              </a:spcAft>
              <a:buNone/>
            </a:pPr>
            <a:r>
              <a:rPr lang="en-US" sz="1200" b="1" u="sng" dirty="0">
                <a:effectLst/>
                <a:latin typeface="+mj-lt"/>
                <a:ea typeface="Times New Roman" panose="02020603050405020304" pitchFamily="18" charset="0"/>
                <a:cs typeface="Calibri" panose="020F0502020204030204" pitchFamily="34" charset="0"/>
              </a:rPr>
              <a:t>(c) If the defendant has complied with the imposed terms and conditions, at the end of the period of diversion, the judge shall dismiss the action against the defendant.</a:t>
            </a:r>
            <a:endParaRPr lang="en-US" sz="1200" dirty="0">
              <a:effectLst/>
              <a:latin typeface="+mj-lt"/>
              <a:ea typeface="Calibri" panose="020F0502020204030204" pitchFamily="34" charset="0"/>
              <a:cs typeface="Times New Roman" panose="02020603050405020304" pitchFamily="18" charset="0"/>
            </a:endParaRPr>
          </a:p>
          <a:p>
            <a:pPr marL="0" marR="0" indent="0">
              <a:lnSpc>
                <a:spcPct val="107000"/>
              </a:lnSpc>
              <a:spcBef>
                <a:spcPts val="0"/>
              </a:spcBef>
              <a:spcAft>
                <a:spcPts val="0"/>
              </a:spcAft>
              <a:buNone/>
            </a:pPr>
            <a:r>
              <a:rPr lang="en-US" sz="1200" dirty="0">
                <a:effectLst/>
                <a:latin typeface="+mj-lt"/>
                <a:ea typeface="Times New Roman" panose="02020603050405020304" pitchFamily="18" charset="0"/>
                <a:cs typeface="Calibri" panose="020F0502020204030204" pitchFamily="34" charset="0"/>
              </a:rPr>
              <a:t>(d) If it appears to the court that the defendant is not complying with the terms and conditions of diversion, after notice to the defendant, the court shall hold a hearing to determine whether the criminal proceedings should be reinstituted. If the court finds that the defendant has not complied with the terms and conditions of diversion, the court may end the diversion and order resumption of the criminal proceedings.</a:t>
            </a:r>
            <a:endParaRPr lang="en-US" sz="1200" dirty="0">
              <a:effectLst/>
              <a:latin typeface="+mj-lt"/>
              <a:ea typeface="Calibri" panose="020F0502020204030204" pitchFamily="34" charset="0"/>
              <a:cs typeface="Times New Roman" panose="02020603050405020304" pitchFamily="18" charset="0"/>
            </a:endParaRPr>
          </a:p>
          <a:p>
            <a:pPr marL="0" marR="0" indent="0">
              <a:lnSpc>
                <a:spcPct val="107000"/>
              </a:lnSpc>
              <a:spcBef>
                <a:spcPts val="0"/>
              </a:spcBef>
              <a:spcAft>
                <a:spcPts val="0"/>
              </a:spcAft>
              <a:buNone/>
            </a:pPr>
            <a:r>
              <a:rPr lang="en-US" sz="1200" b="1" u="sng" dirty="0">
                <a:effectLst/>
                <a:latin typeface="+mj-lt"/>
                <a:ea typeface="Times New Roman" panose="02020603050405020304" pitchFamily="18" charset="0"/>
                <a:cs typeface="Calibri" panose="020F0502020204030204" pitchFamily="34" charset="0"/>
              </a:rPr>
              <a:t>(e) A defendant may not be offered diversion pursuant to this section for any of the following current charged offenses:</a:t>
            </a:r>
            <a:endParaRPr lang="en-US" sz="1200" dirty="0">
              <a:effectLst/>
              <a:latin typeface="+mj-lt"/>
              <a:ea typeface="Calibri" panose="020F0502020204030204" pitchFamily="34" charset="0"/>
              <a:cs typeface="Times New Roman" panose="02020603050405020304" pitchFamily="18" charset="0"/>
            </a:endParaRPr>
          </a:p>
          <a:p>
            <a:pPr marL="0" marR="0" indent="0">
              <a:lnSpc>
                <a:spcPct val="107000"/>
              </a:lnSpc>
              <a:spcBef>
                <a:spcPts val="0"/>
              </a:spcBef>
              <a:spcAft>
                <a:spcPts val="0"/>
              </a:spcAft>
              <a:buNone/>
            </a:pPr>
            <a:r>
              <a:rPr lang="en-US" sz="1200" b="1" dirty="0">
                <a:latin typeface="+mj-lt"/>
                <a:ea typeface="Times New Roman" panose="02020603050405020304" pitchFamily="18" charset="0"/>
                <a:cs typeface="Calibri" panose="020F0502020204030204" pitchFamily="34" charset="0"/>
              </a:rPr>
              <a:t>	</a:t>
            </a:r>
            <a:r>
              <a:rPr lang="en-US" sz="1200" b="1" u="sng" dirty="0">
                <a:effectLst/>
                <a:latin typeface="+mj-lt"/>
                <a:ea typeface="Times New Roman" panose="02020603050405020304" pitchFamily="18" charset="0"/>
                <a:cs typeface="Calibri" panose="020F0502020204030204" pitchFamily="34" charset="0"/>
              </a:rPr>
              <a:t>(1) Any offense for which a person, if convicted, would be required to register pursuant to </a:t>
            </a:r>
            <a:r>
              <a:rPr lang="en-US" sz="1200" b="1" u="sng" dirty="0">
                <a:effectLst/>
                <a:latin typeface="+mj-lt"/>
                <a:ea typeface="Times New Roman" panose="02020603050405020304" pitchFamily="18" charset="0"/>
                <a:cs typeface="Calibri" panose="020F0502020204030204" pitchFamily="34" charset="0"/>
                <a:hlinkClick r:id="rId3">
                  <a:extLst>
                    <a:ext uri="{A12FA001-AC4F-418D-AE19-62706E023703}">
                      <ahyp:hlinkClr xmlns:ahyp="http://schemas.microsoft.com/office/drawing/2018/hyperlinkcolor" val="tx"/>
                    </a:ext>
                  </a:extLst>
                </a:hlinkClick>
              </a:rPr>
              <a:t>Section 290</a:t>
            </a:r>
            <a:r>
              <a:rPr lang="en-US" sz="1200" b="1" u="sng" dirty="0">
                <a:effectLst/>
                <a:latin typeface="+mj-lt"/>
                <a:ea typeface="Times New Roman" panose="02020603050405020304" pitchFamily="18" charset="0"/>
                <a:cs typeface="Calibri" panose="020F0502020204030204" pitchFamily="34" charset="0"/>
              </a:rPr>
              <a:t>.</a:t>
            </a:r>
            <a:endParaRPr lang="en-US" sz="1200" dirty="0">
              <a:effectLst/>
              <a:latin typeface="+mj-lt"/>
              <a:ea typeface="Calibri" panose="020F0502020204030204" pitchFamily="34" charset="0"/>
              <a:cs typeface="Times New Roman" panose="02020603050405020304" pitchFamily="18" charset="0"/>
            </a:endParaRPr>
          </a:p>
          <a:p>
            <a:pPr marL="0" marR="0" indent="0">
              <a:lnSpc>
                <a:spcPct val="107000"/>
              </a:lnSpc>
              <a:spcBef>
                <a:spcPts val="0"/>
              </a:spcBef>
              <a:spcAft>
                <a:spcPts val="0"/>
              </a:spcAft>
              <a:buNone/>
            </a:pPr>
            <a:r>
              <a:rPr lang="en-US" sz="1200" b="1" dirty="0">
                <a:effectLst/>
                <a:latin typeface="+mj-lt"/>
                <a:ea typeface="Times New Roman" panose="02020603050405020304" pitchFamily="18" charset="0"/>
                <a:cs typeface="Calibri" panose="020F0502020204030204" pitchFamily="34" charset="0"/>
              </a:rPr>
              <a:t>	</a:t>
            </a:r>
            <a:r>
              <a:rPr lang="en-US" sz="1200" b="1" u="sng" dirty="0">
                <a:effectLst/>
                <a:latin typeface="+mj-lt"/>
                <a:ea typeface="Times New Roman" panose="02020603050405020304" pitchFamily="18" charset="0"/>
                <a:cs typeface="Calibri" panose="020F0502020204030204" pitchFamily="34" charset="0"/>
              </a:rPr>
              <a:t>(2) A violation of </a:t>
            </a:r>
            <a:r>
              <a:rPr lang="en-US" sz="1200" b="1" u="sng" dirty="0">
                <a:effectLst/>
                <a:latin typeface="+mj-lt"/>
                <a:ea typeface="Times New Roman" panose="02020603050405020304" pitchFamily="18" charset="0"/>
                <a:cs typeface="Calibri" panose="020F0502020204030204" pitchFamily="34" charset="0"/>
                <a:hlinkClick r:id="rId4">
                  <a:extLst>
                    <a:ext uri="{A12FA001-AC4F-418D-AE19-62706E023703}">
                      <ahyp:hlinkClr xmlns:ahyp="http://schemas.microsoft.com/office/drawing/2018/hyperlinkcolor" val="tx"/>
                    </a:ext>
                  </a:extLst>
                </a:hlinkClick>
              </a:rPr>
              <a:t>Section 273.5</a:t>
            </a:r>
            <a:r>
              <a:rPr lang="en-US" sz="1200" b="1" u="sng" dirty="0">
                <a:effectLst/>
                <a:latin typeface="+mj-lt"/>
                <a:ea typeface="Times New Roman" panose="02020603050405020304" pitchFamily="18" charset="0"/>
                <a:cs typeface="Calibri" panose="020F0502020204030204" pitchFamily="34" charset="0"/>
              </a:rPr>
              <a:t>.</a:t>
            </a:r>
            <a:endParaRPr lang="en-US" sz="1200" dirty="0">
              <a:effectLst/>
              <a:latin typeface="+mj-lt"/>
              <a:ea typeface="Calibri" panose="020F0502020204030204" pitchFamily="34" charset="0"/>
              <a:cs typeface="Times New Roman" panose="02020603050405020304" pitchFamily="18" charset="0"/>
            </a:endParaRPr>
          </a:p>
          <a:p>
            <a:pPr marL="0" marR="0" indent="0">
              <a:lnSpc>
                <a:spcPct val="107000"/>
              </a:lnSpc>
              <a:spcBef>
                <a:spcPts val="0"/>
              </a:spcBef>
              <a:spcAft>
                <a:spcPts val="0"/>
              </a:spcAft>
              <a:buNone/>
            </a:pPr>
            <a:r>
              <a:rPr lang="en-US" sz="1200" b="1" dirty="0">
                <a:effectLst/>
                <a:latin typeface="+mj-lt"/>
                <a:ea typeface="Times New Roman" panose="02020603050405020304" pitchFamily="18" charset="0"/>
                <a:cs typeface="Calibri" panose="020F0502020204030204" pitchFamily="34" charset="0"/>
              </a:rPr>
              <a:t>	</a:t>
            </a:r>
            <a:r>
              <a:rPr lang="en-US" sz="1200" b="1" u="sng" dirty="0">
                <a:effectLst/>
                <a:latin typeface="+mj-lt"/>
                <a:ea typeface="Times New Roman" panose="02020603050405020304" pitchFamily="18" charset="0"/>
                <a:cs typeface="Calibri" panose="020F0502020204030204" pitchFamily="34" charset="0"/>
              </a:rPr>
              <a:t>(3) A violation of </a:t>
            </a:r>
            <a:r>
              <a:rPr lang="en-US" sz="1200" b="1" u="sng" dirty="0">
                <a:effectLst/>
                <a:latin typeface="+mj-lt"/>
                <a:ea typeface="Times New Roman" panose="02020603050405020304" pitchFamily="18" charset="0"/>
                <a:cs typeface="Calibri" panose="020F0502020204030204" pitchFamily="34" charset="0"/>
                <a:hlinkClick r:id="rId5">
                  <a:extLst>
                    <a:ext uri="{A12FA001-AC4F-418D-AE19-62706E023703}">
                      <ahyp:hlinkClr xmlns:ahyp="http://schemas.microsoft.com/office/drawing/2018/hyperlinkcolor" val="tx"/>
                    </a:ext>
                  </a:extLst>
                </a:hlinkClick>
              </a:rPr>
              <a:t>subdivision (e) of Section 243</a:t>
            </a:r>
            <a:r>
              <a:rPr lang="en-US" sz="1200" b="1" u="sng" dirty="0">
                <a:effectLst/>
                <a:latin typeface="+mj-lt"/>
                <a:ea typeface="Times New Roman" panose="02020603050405020304" pitchFamily="18" charset="0"/>
                <a:cs typeface="Calibri" panose="020F0502020204030204" pitchFamily="34" charset="0"/>
              </a:rPr>
              <a:t>.</a:t>
            </a:r>
            <a:endParaRPr lang="en-US" sz="1200" dirty="0">
              <a:effectLst/>
              <a:latin typeface="+mj-lt"/>
              <a:ea typeface="Calibri" panose="020F0502020204030204" pitchFamily="34" charset="0"/>
              <a:cs typeface="Times New Roman" panose="02020603050405020304" pitchFamily="18" charset="0"/>
            </a:endParaRPr>
          </a:p>
          <a:p>
            <a:pPr marL="0" marR="0" indent="0">
              <a:lnSpc>
                <a:spcPct val="107000"/>
              </a:lnSpc>
              <a:spcBef>
                <a:spcPts val="0"/>
              </a:spcBef>
              <a:spcAft>
                <a:spcPts val="0"/>
              </a:spcAft>
              <a:buNone/>
            </a:pPr>
            <a:r>
              <a:rPr lang="en-US" sz="1200" b="1" dirty="0">
                <a:effectLst/>
                <a:latin typeface="+mj-lt"/>
                <a:ea typeface="Times New Roman" panose="02020603050405020304" pitchFamily="18" charset="0"/>
                <a:cs typeface="Calibri" panose="020F0502020204030204" pitchFamily="34" charset="0"/>
              </a:rPr>
              <a:t>	</a:t>
            </a:r>
            <a:r>
              <a:rPr lang="en-US" sz="1200" b="1" u="sng" dirty="0">
                <a:effectLst/>
                <a:latin typeface="+mj-lt"/>
                <a:ea typeface="Times New Roman" panose="02020603050405020304" pitchFamily="18" charset="0"/>
                <a:cs typeface="Calibri" panose="020F0502020204030204" pitchFamily="34" charset="0"/>
              </a:rPr>
              <a:t>(4) A violation of </a:t>
            </a:r>
            <a:r>
              <a:rPr lang="en-US" sz="1200" b="1" u="sng" dirty="0">
                <a:effectLst/>
                <a:latin typeface="+mj-lt"/>
                <a:ea typeface="Times New Roman" panose="02020603050405020304" pitchFamily="18" charset="0"/>
                <a:cs typeface="Calibri" panose="020F0502020204030204" pitchFamily="34" charset="0"/>
                <a:hlinkClick r:id="rId6">
                  <a:extLst>
                    <a:ext uri="{A12FA001-AC4F-418D-AE19-62706E023703}">
                      <ahyp:hlinkClr xmlns:ahyp="http://schemas.microsoft.com/office/drawing/2018/hyperlinkcolor" val="tx"/>
                    </a:ext>
                  </a:extLst>
                </a:hlinkClick>
              </a:rPr>
              <a:t>Section 646.9</a:t>
            </a:r>
            <a:r>
              <a:rPr lang="en-US" sz="1200" b="1" u="sng" dirty="0">
                <a:effectLst/>
                <a:latin typeface="+mj-lt"/>
                <a:ea typeface="Times New Roman" panose="02020603050405020304" pitchFamily="18" charset="0"/>
                <a:cs typeface="Calibri" panose="020F0502020204030204" pitchFamily="34" charset="0"/>
              </a:rPr>
              <a:t>.</a:t>
            </a:r>
            <a:endParaRPr lang="en-US" sz="1200" dirty="0">
              <a:effectLst/>
              <a:latin typeface="+mj-lt"/>
              <a:ea typeface="Calibri" panose="020F0502020204030204" pitchFamily="34" charset="0"/>
              <a:cs typeface="Times New Roman" panose="02020603050405020304" pitchFamily="18" charset="0"/>
            </a:endParaRPr>
          </a:p>
          <a:p>
            <a:pPr marL="0" marR="0" indent="0">
              <a:lnSpc>
                <a:spcPct val="107000"/>
              </a:lnSpc>
              <a:spcBef>
                <a:spcPts val="1200"/>
              </a:spcBef>
              <a:spcAft>
                <a:spcPts val="0"/>
              </a:spcAft>
              <a:buNone/>
            </a:pPr>
            <a:r>
              <a:rPr lang="en-US" sz="1200" b="1" dirty="0">
                <a:effectLst/>
                <a:latin typeface="+mj-lt"/>
                <a:ea typeface="Times New Roman" panose="02020603050405020304" pitchFamily="18" charset="0"/>
                <a:cs typeface="Calibri" panose="020F0502020204030204" pitchFamily="34" charset="0"/>
              </a:rPr>
              <a:t>Credits</a:t>
            </a:r>
            <a:endParaRPr lang="en-US" sz="1200" dirty="0">
              <a:effectLst/>
              <a:latin typeface="+mj-lt"/>
              <a:ea typeface="Calibri" panose="020F0502020204030204" pitchFamily="34" charset="0"/>
              <a:cs typeface="Times New Roman" panose="02020603050405020304" pitchFamily="18" charset="0"/>
            </a:endParaRPr>
          </a:p>
          <a:p>
            <a:pPr marL="0" marR="0" indent="0">
              <a:lnSpc>
                <a:spcPct val="107000"/>
              </a:lnSpc>
              <a:spcBef>
                <a:spcPts val="0"/>
              </a:spcBef>
              <a:spcAft>
                <a:spcPts val="0"/>
              </a:spcAft>
              <a:buNone/>
            </a:pPr>
            <a:r>
              <a:rPr lang="en-US" sz="1200" dirty="0">
                <a:effectLst/>
                <a:latin typeface="+mj-lt"/>
                <a:ea typeface="Times New Roman" panose="02020603050405020304" pitchFamily="18" charset="0"/>
                <a:cs typeface="Calibri" panose="020F0502020204030204" pitchFamily="34" charset="0"/>
              </a:rPr>
              <a:t>(Added by </a:t>
            </a:r>
            <a:r>
              <a:rPr lang="en-US" sz="1200" u="none" strike="noStrike" dirty="0">
                <a:effectLst/>
                <a:latin typeface="+mj-lt"/>
                <a:ea typeface="Times New Roman" panose="02020603050405020304" pitchFamily="18" charset="0"/>
                <a:cs typeface="Calibri" panose="020F0502020204030204" pitchFamily="34" charset="0"/>
                <a:hlinkClick r:id="rId7">
                  <a:extLst>
                    <a:ext uri="{A12FA001-AC4F-418D-AE19-62706E023703}">
                      <ahyp:hlinkClr xmlns:ahyp="http://schemas.microsoft.com/office/drawing/2018/hyperlinkcolor" val="tx"/>
                    </a:ext>
                  </a:extLst>
                </a:hlinkClick>
              </a:rPr>
              <a:t>Stats.2020, c. 334 (A.B.3234), § 1, eff. Jan. 1, 2021</a:t>
            </a:r>
            <a:r>
              <a:rPr lang="en-US" sz="1200" dirty="0">
                <a:effectLst/>
                <a:latin typeface="+mj-lt"/>
                <a:ea typeface="Times New Roman" panose="02020603050405020304" pitchFamily="18" charset="0"/>
                <a:cs typeface="Calibri" panose="020F0502020204030204" pitchFamily="34" charset="0"/>
              </a:rPr>
              <a:t>.)</a:t>
            </a:r>
            <a:endParaRPr lang="en-US" sz="1200" dirty="0">
              <a:effectLst/>
              <a:latin typeface="+mj-lt"/>
              <a:ea typeface="Calibri" panose="020F0502020204030204" pitchFamily="34" charset="0"/>
              <a:cs typeface="Times New Roman" panose="02020603050405020304" pitchFamily="18" charset="0"/>
            </a:endParaRPr>
          </a:p>
          <a:p>
            <a:pPr marL="342900" marR="0" lvl="0" indent="-342900">
              <a:spcBef>
                <a:spcPts val="0"/>
              </a:spcBef>
              <a:spcAft>
                <a:spcPts val="0"/>
              </a:spcAft>
              <a:buFont typeface="Symbol" panose="05050102010706020507" pitchFamily="18" charset="2"/>
              <a:buChar char=""/>
            </a:pPr>
            <a:endParaRPr lang="en-US" sz="1800" dirty="0">
              <a:effectLst/>
              <a:latin typeface="+mj-lt"/>
              <a:ea typeface="Times New Roman" panose="02020603050405020304" pitchFamily="18" charset="0"/>
              <a:cs typeface="Arial" panose="020B0604020202020204" pitchFamily="34" charset="0"/>
            </a:endParaRPr>
          </a:p>
        </p:txBody>
      </p:sp>
    </p:spTree>
    <p:extLst>
      <p:ext uri="{BB962C8B-B14F-4D97-AF65-F5344CB8AC3E}">
        <p14:creationId xmlns:p14="http://schemas.microsoft.com/office/powerpoint/2010/main" val="372048912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9D95F29C-AD53-4E18-8A5B-6F6333B2DAD2}"/>
              </a:ext>
            </a:extLst>
          </p:cNvPr>
          <p:cNvSpPr txBox="1"/>
          <p:nvPr/>
        </p:nvSpPr>
        <p:spPr>
          <a:xfrm>
            <a:off x="647956" y="2079343"/>
            <a:ext cx="10551380" cy="1938992"/>
          </a:xfrm>
          <a:prstGeom prst="rect">
            <a:avLst/>
          </a:prstGeom>
          <a:noFill/>
        </p:spPr>
        <p:txBody>
          <a:bodyPr wrap="square" rtlCol="0">
            <a:spAutoFit/>
          </a:bodyPr>
          <a:lstStyle/>
          <a:p>
            <a:pPr marR="0" lvl="0">
              <a:spcBef>
                <a:spcPts val="0"/>
              </a:spcBef>
              <a:spcAft>
                <a:spcPts val="0"/>
              </a:spcAft>
            </a:pPr>
            <a:r>
              <a:rPr lang="en-US" sz="4000" dirty="0">
                <a:effectLst/>
                <a:ea typeface="Times New Roman" panose="02020603050405020304" pitchFamily="18" charset="0"/>
                <a:cs typeface="Calibri" panose="020F0502020204030204" pitchFamily="34" charset="0"/>
              </a:rPr>
              <a:t>The Debate About Whether Those Facing DUIs Are Eligible for Diversion under California Penal Code Section 1001.95</a:t>
            </a:r>
            <a:endParaRPr lang="en-US" sz="4000" dirty="0">
              <a:effectLst/>
              <a:latin typeface="+mj-lt"/>
              <a:ea typeface="Times New Roman" panose="02020603050405020304" pitchFamily="18" charset="0"/>
              <a:cs typeface="Arial" panose="020B0604020202020204" pitchFamily="34" charset="0"/>
            </a:endParaRPr>
          </a:p>
        </p:txBody>
      </p:sp>
    </p:spTree>
    <p:extLst>
      <p:ext uri="{BB962C8B-B14F-4D97-AF65-F5344CB8AC3E}">
        <p14:creationId xmlns:p14="http://schemas.microsoft.com/office/powerpoint/2010/main" val="250292560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tx2">
                <a:lumMod val="75000"/>
              </a:schemeClr>
            </a:gs>
            <a:gs pos="50000">
              <a:schemeClr val="bg2">
                <a:shade val="100000"/>
                <a:hueMod val="100000"/>
                <a:satMod val="110000"/>
                <a:lumMod val="130000"/>
              </a:schemeClr>
            </a:gs>
            <a:gs pos="100000">
              <a:schemeClr val="bg2">
                <a:shade val="78000"/>
                <a:hueMod val="118000"/>
                <a:satMod val="120000"/>
                <a:lumMod val="69000"/>
              </a:schemeClr>
            </a:gs>
          </a:gsLst>
          <a:lin ang="13500000" scaled="1"/>
          <a:tileRect/>
        </a:gradFill>
        <a:effectLst/>
      </p:bgPr>
    </p:bg>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3BFC873D-D79A-4386-8C36-C406145D9243}"/>
              </a:ext>
            </a:extLst>
          </p:cNvPr>
          <p:cNvSpPr txBox="1"/>
          <p:nvPr/>
        </p:nvSpPr>
        <p:spPr>
          <a:xfrm>
            <a:off x="602273" y="386860"/>
            <a:ext cx="9253904" cy="6093976"/>
          </a:xfrm>
          <a:prstGeom prst="rect">
            <a:avLst/>
          </a:prstGeom>
          <a:noFill/>
        </p:spPr>
        <p:txBody>
          <a:bodyPr wrap="square" rtlCol="0">
            <a:spAutoFit/>
          </a:bodyPr>
          <a:lstStyle/>
          <a:p>
            <a:r>
              <a:rPr lang="en-US" sz="3200" dirty="0"/>
              <a:t>Brief recap of 2017 Update</a:t>
            </a:r>
          </a:p>
          <a:p>
            <a:endParaRPr lang="en-US" sz="2000" dirty="0"/>
          </a:p>
          <a:p>
            <a:pPr marL="285750" indent="-285750">
              <a:buFont typeface="Arial" panose="020B0604020202020204" pitchFamily="34" charset="0"/>
              <a:buChar char="•"/>
            </a:pPr>
            <a:r>
              <a:rPr lang="en-US" sz="2000" dirty="0"/>
              <a:t>“Public Safety Realignment,” AB 109 (Oct. 1, 2011):  created “County Jail Prison” rather than State Prison for some felonies; shifted some Parole (post-prison) supervision to County Probation Departments; increased conduct credits</a:t>
            </a:r>
          </a:p>
          <a:p>
            <a:pPr marL="285750" indent="-285750">
              <a:buFont typeface="Arial" panose="020B0604020202020204" pitchFamily="34" charset="0"/>
              <a:buChar char="•"/>
            </a:pPr>
            <a:endParaRPr lang="en-US" sz="2000" dirty="0"/>
          </a:p>
          <a:p>
            <a:pPr marL="285750" indent="-285750">
              <a:buFont typeface="Arial" panose="020B0604020202020204" pitchFamily="34" charset="0"/>
              <a:buChar char="•"/>
            </a:pPr>
            <a:r>
              <a:rPr lang="en-US" sz="2000" dirty="0"/>
              <a:t>“Safe Neighborhood and Schools Act” Proposition 47 (Nov. 5, 2014):  redefined many felonies to be misdemeanors</a:t>
            </a:r>
          </a:p>
          <a:p>
            <a:pPr marL="285750" indent="-285750">
              <a:buFont typeface="Arial" panose="020B0604020202020204" pitchFamily="34" charset="0"/>
              <a:buChar char="•"/>
            </a:pPr>
            <a:endParaRPr lang="en-US" sz="2000" dirty="0"/>
          </a:p>
          <a:p>
            <a:pPr marL="285750" indent="-285750">
              <a:buFont typeface="Arial" panose="020B0604020202020204" pitchFamily="34" charset="0"/>
              <a:buChar char="•"/>
            </a:pPr>
            <a:r>
              <a:rPr lang="en-US" sz="2000" dirty="0"/>
              <a:t>“The Public Safety and Rehabilitation Act of 2016” Proposition 57 (Nov. 9. 2016):  limited circumstances when a juvenile can be prosecuted in adult court; allows qualifying prison inmates to be released early through increased conduct credits and early parole</a:t>
            </a:r>
          </a:p>
          <a:p>
            <a:pPr marL="285750" indent="-285750">
              <a:buFont typeface="Arial" panose="020B0604020202020204" pitchFamily="34" charset="0"/>
              <a:buChar char="•"/>
            </a:pPr>
            <a:endParaRPr lang="en-US" sz="2000" dirty="0"/>
          </a:p>
          <a:p>
            <a:pPr marL="285750" indent="-285750">
              <a:buFont typeface="Arial" panose="020B0604020202020204" pitchFamily="34" charset="0"/>
              <a:buChar char="•"/>
            </a:pPr>
            <a:r>
              <a:rPr lang="en-US" sz="2000" dirty="0"/>
              <a:t>“The Control, Regulate and Tax Adult Use of Marijuana Act” Proposition 64 (Nov. 9. 2016)  Legalized the possession and cultivation of small amounts of marijuana, reduced selling to a misdemeanor, and reduced many juvenile marijuana offenses to infractions.</a:t>
            </a:r>
          </a:p>
        </p:txBody>
      </p:sp>
    </p:spTree>
    <p:extLst>
      <p:ext uri="{BB962C8B-B14F-4D97-AF65-F5344CB8AC3E}">
        <p14:creationId xmlns:p14="http://schemas.microsoft.com/office/powerpoint/2010/main" val="353416151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9D95F29C-AD53-4E18-8A5B-6F6333B2DAD2}"/>
              </a:ext>
            </a:extLst>
          </p:cNvPr>
          <p:cNvSpPr txBox="1"/>
          <p:nvPr/>
        </p:nvSpPr>
        <p:spPr>
          <a:xfrm>
            <a:off x="524864" y="984701"/>
            <a:ext cx="9310976" cy="4302268"/>
          </a:xfrm>
          <a:prstGeom prst="rect">
            <a:avLst/>
          </a:prstGeom>
          <a:noFill/>
        </p:spPr>
        <p:txBody>
          <a:bodyPr wrap="square" rtlCol="0">
            <a:spAutoFit/>
          </a:bodyPr>
          <a:lstStyle/>
          <a:p>
            <a:pPr marL="0" marR="0" indent="0" algn="ctr">
              <a:lnSpc>
                <a:spcPct val="107000"/>
              </a:lnSpc>
              <a:spcBef>
                <a:spcPts val="0"/>
              </a:spcBef>
              <a:spcAft>
                <a:spcPts val="800"/>
              </a:spcAft>
              <a:buNone/>
            </a:pPr>
            <a:r>
              <a:rPr lang="en-US" sz="1200" b="1" dirty="0">
                <a:effectLst/>
                <a:latin typeface="+mj-lt"/>
                <a:ea typeface="Times New Roman" panose="02020603050405020304" pitchFamily="18" charset="0"/>
                <a:cs typeface="Calibri" panose="020F0502020204030204" pitchFamily="34" charset="0"/>
              </a:rPr>
              <a:t>Effective: July 1, 1999</a:t>
            </a:r>
            <a:endParaRPr lang="en-US" sz="1200" dirty="0">
              <a:effectLst/>
              <a:latin typeface="+mj-lt"/>
              <a:ea typeface="Calibri" panose="020F0502020204030204" pitchFamily="34" charset="0"/>
              <a:cs typeface="Times New Roman" panose="02020603050405020304" pitchFamily="18" charset="0"/>
            </a:endParaRPr>
          </a:p>
          <a:p>
            <a:pPr marL="0" marR="0" indent="0" algn="ctr">
              <a:lnSpc>
                <a:spcPct val="107000"/>
              </a:lnSpc>
              <a:spcBef>
                <a:spcPts val="0"/>
              </a:spcBef>
              <a:spcAft>
                <a:spcPts val="0"/>
              </a:spcAft>
              <a:buNone/>
            </a:pPr>
            <a:r>
              <a:rPr lang="en-US" sz="1200" dirty="0">
                <a:effectLst/>
                <a:latin typeface="+mj-lt"/>
                <a:ea typeface="Times New Roman" panose="02020603050405020304" pitchFamily="18" charset="0"/>
                <a:cs typeface="Calibri" panose="020F0502020204030204" pitchFamily="34" charset="0"/>
              </a:rPr>
              <a:t>West's </a:t>
            </a:r>
            <a:r>
              <a:rPr lang="en-US" sz="1200" dirty="0" err="1">
                <a:effectLst/>
                <a:latin typeface="+mj-lt"/>
                <a:ea typeface="Times New Roman" panose="02020603050405020304" pitchFamily="18" charset="0"/>
                <a:cs typeface="Calibri" panose="020F0502020204030204" pitchFamily="34" charset="0"/>
              </a:rPr>
              <a:t>Ann.Cal.Vehicle</a:t>
            </a:r>
            <a:r>
              <a:rPr lang="en-US" sz="1200" dirty="0">
                <a:effectLst/>
                <a:latin typeface="+mj-lt"/>
                <a:ea typeface="Times New Roman" panose="02020603050405020304" pitchFamily="18" charset="0"/>
                <a:cs typeface="Calibri" panose="020F0502020204030204" pitchFamily="34" charset="0"/>
              </a:rPr>
              <a:t> Code § 23640</a:t>
            </a:r>
          </a:p>
          <a:p>
            <a:pPr marL="0" marR="0" indent="0" algn="ctr">
              <a:lnSpc>
                <a:spcPct val="107000"/>
              </a:lnSpc>
              <a:spcBef>
                <a:spcPts val="0"/>
              </a:spcBef>
              <a:spcAft>
                <a:spcPts val="0"/>
              </a:spcAft>
              <a:buNone/>
            </a:pPr>
            <a:r>
              <a:rPr lang="en-US" sz="1200" dirty="0">
                <a:effectLst/>
                <a:latin typeface="+mj-lt"/>
                <a:ea typeface="Times New Roman" panose="02020603050405020304" pitchFamily="18" charset="0"/>
                <a:cs typeface="Calibri" panose="020F0502020204030204" pitchFamily="34" charset="0"/>
              </a:rPr>
              <a:t> </a:t>
            </a:r>
            <a:endParaRPr lang="en-US" sz="1200" dirty="0">
              <a:effectLst/>
              <a:latin typeface="+mj-lt"/>
              <a:ea typeface="Calibri" panose="020F0502020204030204" pitchFamily="34" charset="0"/>
              <a:cs typeface="Times New Roman" panose="02020603050405020304" pitchFamily="18" charset="0"/>
            </a:endParaRPr>
          </a:p>
          <a:p>
            <a:pPr marL="0" marR="0" indent="0" algn="ctr">
              <a:lnSpc>
                <a:spcPts val="1800"/>
              </a:lnSpc>
              <a:spcBef>
                <a:spcPts val="0"/>
              </a:spcBef>
              <a:spcAft>
                <a:spcPts val="800"/>
              </a:spcAft>
              <a:buNone/>
            </a:pPr>
            <a:r>
              <a:rPr lang="en-US" sz="1200" dirty="0">
                <a:effectLst/>
                <a:latin typeface="+mj-lt"/>
                <a:ea typeface="Times New Roman" panose="02020603050405020304" pitchFamily="18" charset="0"/>
                <a:cs typeface="Calibri" panose="020F0502020204030204" pitchFamily="34" charset="0"/>
              </a:rPr>
              <a:t>§ 23640. Participation in driver improvement or treatment programs; no suspension or stay of proceedings prior to acquittal or conviction of violation of Section 23152 or 23153; effect after conviction and sentencing</a:t>
            </a:r>
            <a:endParaRPr lang="en-US" sz="1200" dirty="0">
              <a:effectLst/>
              <a:latin typeface="+mj-lt"/>
              <a:ea typeface="Calibri" panose="020F0502020204030204" pitchFamily="34" charset="0"/>
              <a:cs typeface="Times New Roman" panose="02020603050405020304" pitchFamily="18" charset="0"/>
            </a:endParaRPr>
          </a:p>
          <a:p>
            <a:pPr marL="0" marR="0" indent="0" algn="ctr">
              <a:lnSpc>
                <a:spcPct val="107000"/>
              </a:lnSpc>
              <a:spcBef>
                <a:spcPts val="0"/>
              </a:spcBef>
              <a:spcAft>
                <a:spcPts val="0"/>
              </a:spcAft>
              <a:buNone/>
            </a:pPr>
            <a:r>
              <a:rPr lang="en-US" sz="1200" u="none" strike="noStrike" dirty="0" err="1">
                <a:effectLst/>
                <a:latin typeface="+mj-lt"/>
                <a:ea typeface="Times New Roman" panose="02020603050405020304" pitchFamily="18" charset="0"/>
                <a:cs typeface="Calibri" panose="020F0502020204030204" pitchFamily="34" charset="0"/>
                <a:hlinkClick r:id="rId2">
                  <a:extLst>
                    <a:ext uri="{A12FA001-AC4F-418D-AE19-62706E023703}">
                      <ahyp:hlinkClr xmlns:ahyp="http://schemas.microsoft.com/office/drawing/2018/hyperlinkcolor" val="tx"/>
                    </a:ext>
                  </a:extLst>
                </a:hlinkClick>
              </a:rPr>
              <a:t>Currentness</a:t>
            </a:r>
            <a:endParaRPr lang="en-US" sz="1200" dirty="0">
              <a:effectLst/>
              <a:latin typeface="+mj-lt"/>
              <a:ea typeface="Calibri" panose="020F0502020204030204" pitchFamily="34" charset="0"/>
              <a:cs typeface="Times New Roman" panose="02020603050405020304" pitchFamily="18" charset="0"/>
            </a:endParaRPr>
          </a:p>
          <a:p>
            <a:pPr marL="0" marR="0" indent="0">
              <a:lnSpc>
                <a:spcPct val="107000"/>
              </a:lnSpc>
              <a:spcBef>
                <a:spcPts val="0"/>
              </a:spcBef>
              <a:spcAft>
                <a:spcPts val="0"/>
              </a:spcAft>
              <a:buNone/>
            </a:pPr>
            <a:r>
              <a:rPr lang="en-US" sz="1200" b="1" u="sng" dirty="0">
                <a:effectLst/>
                <a:latin typeface="+mj-lt"/>
                <a:ea typeface="Times New Roman" panose="02020603050405020304" pitchFamily="18" charset="0"/>
                <a:cs typeface="Calibri" panose="020F0502020204030204" pitchFamily="34" charset="0"/>
              </a:rPr>
              <a:t>(a) In any case in which a person is charged with a violation of </a:t>
            </a:r>
            <a:r>
              <a:rPr lang="en-US" sz="1200" b="1" u="sng" dirty="0">
                <a:effectLst/>
                <a:latin typeface="+mj-lt"/>
                <a:ea typeface="Times New Roman" panose="02020603050405020304" pitchFamily="18" charset="0"/>
                <a:cs typeface="Calibri" panose="020F0502020204030204" pitchFamily="34" charset="0"/>
                <a:hlinkClick r:id="rId3">
                  <a:extLst>
                    <a:ext uri="{A12FA001-AC4F-418D-AE19-62706E023703}">
                      <ahyp:hlinkClr xmlns:ahyp="http://schemas.microsoft.com/office/drawing/2018/hyperlinkcolor" val="tx"/>
                    </a:ext>
                  </a:extLst>
                </a:hlinkClick>
              </a:rPr>
              <a:t>Section 23152</a:t>
            </a:r>
            <a:r>
              <a:rPr lang="en-US" sz="1200" b="1" u="sng" dirty="0">
                <a:effectLst/>
                <a:latin typeface="+mj-lt"/>
                <a:ea typeface="Times New Roman" panose="02020603050405020304" pitchFamily="18" charset="0"/>
                <a:cs typeface="Calibri" panose="020F0502020204030204" pitchFamily="34" charset="0"/>
              </a:rPr>
              <a:t> or </a:t>
            </a:r>
            <a:r>
              <a:rPr lang="en-US" sz="1200" b="1" u="sng" dirty="0">
                <a:effectLst/>
                <a:latin typeface="+mj-lt"/>
                <a:ea typeface="Times New Roman" panose="02020603050405020304" pitchFamily="18" charset="0"/>
                <a:cs typeface="Calibri" panose="020F0502020204030204" pitchFamily="34" charset="0"/>
                <a:hlinkClick r:id="rId4">
                  <a:extLst>
                    <a:ext uri="{A12FA001-AC4F-418D-AE19-62706E023703}">
                      <ahyp:hlinkClr xmlns:ahyp="http://schemas.microsoft.com/office/drawing/2018/hyperlinkcolor" val="tx"/>
                    </a:ext>
                  </a:extLst>
                </a:hlinkClick>
              </a:rPr>
              <a:t>23153</a:t>
            </a:r>
            <a:r>
              <a:rPr lang="en-US" sz="1200" b="1" u="sng" dirty="0">
                <a:effectLst/>
                <a:latin typeface="+mj-lt"/>
                <a:ea typeface="Times New Roman" panose="02020603050405020304" pitchFamily="18" charset="0"/>
                <a:cs typeface="Calibri" panose="020F0502020204030204" pitchFamily="34" charset="0"/>
              </a:rPr>
              <a:t>, prior to acquittal or conviction, the court shall neither suspend nor stay the proceedings for the purpose of allowing the accused person to attend or participate, nor shall the court consider dismissal of or entertain a motion to dismiss the proceedings because the accused person attends or participates during that suspension, in any one or more education, training, or treatment programs, including, but not limited to, a driver improvement program, a treatment program for persons who are habitual users of alcohol or other alcoholism program, a program designed to offer alcohol services to problem drinkers, an alcohol or drug education program, or a treatment program for persons who are habitual users of drugs or other drug-related program.</a:t>
            </a:r>
            <a:endParaRPr lang="en-US" sz="1200" dirty="0">
              <a:effectLst/>
              <a:latin typeface="+mj-lt"/>
              <a:ea typeface="Calibri" panose="020F0502020204030204" pitchFamily="34" charset="0"/>
              <a:cs typeface="Times New Roman" panose="02020603050405020304" pitchFamily="18" charset="0"/>
            </a:endParaRPr>
          </a:p>
          <a:p>
            <a:pPr marL="0" marR="0" indent="0">
              <a:lnSpc>
                <a:spcPct val="107000"/>
              </a:lnSpc>
              <a:spcBef>
                <a:spcPts val="0"/>
              </a:spcBef>
              <a:spcAft>
                <a:spcPts val="0"/>
              </a:spcAft>
              <a:buNone/>
            </a:pPr>
            <a:r>
              <a:rPr lang="en-US" sz="1200" dirty="0">
                <a:effectLst/>
                <a:latin typeface="+mj-lt"/>
                <a:ea typeface="Times New Roman" panose="02020603050405020304" pitchFamily="18" charset="0"/>
                <a:cs typeface="Calibri" panose="020F0502020204030204" pitchFamily="34" charset="0"/>
              </a:rPr>
              <a:t>(b) This section shall not apply to any attendance or participation in any education, training, or treatment programs after conviction and sentencing, including attendance or participation in any of those programs as a condition of probation granted after conviction when permitted.</a:t>
            </a:r>
            <a:r>
              <a:rPr lang="en-US" sz="1200" u="sng" dirty="0">
                <a:effectLst/>
                <a:latin typeface="+mj-lt"/>
                <a:ea typeface="Times New Roman" panose="02020603050405020304" pitchFamily="18" charset="0"/>
                <a:cs typeface="Calibri" panose="020F0502020204030204" pitchFamily="34" charset="0"/>
              </a:rPr>
              <a:t> </a:t>
            </a:r>
          </a:p>
          <a:p>
            <a:pPr marL="0" marR="0" indent="0">
              <a:lnSpc>
                <a:spcPct val="107000"/>
              </a:lnSpc>
              <a:spcBef>
                <a:spcPts val="0"/>
              </a:spcBef>
              <a:spcAft>
                <a:spcPts val="0"/>
              </a:spcAft>
              <a:buNone/>
            </a:pPr>
            <a:endParaRPr lang="en-US" sz="1200" u="sng" dirty="0">
              <a:effectLst/>
              <a:latin typeface="+mj-lt"/>
              <a:ea typeface="Times New Roman" panose="02020603050405020304" pitchFamily="18" charset="0"/>
              <a:cs typeface="Calibri" panose="020F0502020204030204" pitchFamily="34" charset="0"/>
            </a:endParaRPr>
          </a:p>
          <a:p>
            <a:pPr marL="0" marR="0" indent="0">
              <a:lnSpc>
                <a:spcPct val="107000"/>
              </a:lnSpc>
              <a:spcBef>
                <a:spcPts val="0"/>
              </a:spcBef>
              <a:spcAft>
                <a:spcPts val="0"/>
              </a:spcAft>
              <a:buNone/>
            </a:pPr>
            <a:r>
              <a:rPr lang="en-US" sz="1200" b="1" dirty="0">
                <a:effectLst/>
                <a:latin typeface="+mj-lt"/>
                <a:ea typeface="Times New Roman" panose="02020603050405020304" pitchFamily="18" charset="0"/>
                <a:cs typeface="Calibri" panose="020F0502020204030204" pitchFamily="34" charset="0"/>
              </a:rPr>
              <a:t>Credits</a:t>
            </a:r>
            <a:endParaRPr lang="en-US" sz="1200" dirty="0">
              <a:effectLst/>
              <a:latin typeface="+mj-lt"/>
              <a:ea typeface="Calibri" panose="020F0502020204030204" pitchFamily="34" charset="0"/>
              <a:cs typeface="Times New Roman" panose="02020603050405020304" pitchFamily="18" charset="0"/>
            </a:endParaRPr>
          </a:p>
          <a:p>
            <a:pPr marL="0" marR="0" indent="0">
              <a:lnSpc>
                <a:spcPct val="107000"/>
              </a:lnSpc>
              <a:spcBef>
                <a:spcPts val="0"/>
              </a:spcBef>
              <a:spcAft>
                <a:spcPts val="0"/>
              </a:spcAft>
              <a:buNone/>
            </a:pPr>
            <a:r>
              <a:rPr lang="en-US" sz="1200" dirty="0">
                <a:effectLst/>
                <a:latin typeface="+mj-lt"/>
                <a:ea typeface="Times New Roman" panose="02020603050405020304" pitchFamily="18" charset="0"/>
                <a:cs typeface="Calibri" panose="020F0502020204030204" pitchFamily="34" charset="0"/>
              </a:rPr>
              <a:t>(Added by </a:t>
            </a:r>
            <a:r>
              <a:rPr lang="en-US" sz="1200" u="none" strike="noStrike" dirty="0">
                <a:effectLst/>
                <a:latin typeface="+mj-lt"/>
                <a:ea typeface="Times New Roman" panose="02020603050405020304" pitchFamily="18" charset="0"/>
                <a:cs typeface="Calibri" panose="020F0502020204030204" pitchFamily="34" charset="0"/>
                <a:hlinkClick r:id="rId5">
                  <a:extLst>
                    <a:ext uri="{A12FA001-AC4F-418D-AE19-62706E023703}">
                      <ahyp:hlinkClr xmlns:ahyp="http://schemas.microsoft.com/office/drawing/2018/hyperlinkcolor" val="tx"/>
                    </a:ext>
                  </a:extLst>
                </a:hlinkClick>
              </a:rPr>
              <a:t>Stats.1998, c. 118 (S.B.1186), § 84, operative July 1, 1999</a:t>
            </a:r>
            <a:r>
              <a:rPr lang="en-US" sz="1200" dirty="0">
                <a:effectLst/>
                <a:latin typeface="+mj-lt"/>
                <a:ea typeface="Times New Roman" panose="02020603050405020304" pitchFamily="18" charset="0"/>
                <a:cs typeface="Calibri" panose="020F0502020204030204" pitchFamily="34" charset="0"/>
              </a:rPr>
              <a:t>. Amended by </a:t>
            </a:r>
            <a:r>
              <a:rPr lang="en-US" sz="1200" u="none" strike="noStrike" dirty="0">
                <a:effectLst/>
                <a:latin typeface="+mj-lt"/>
                <a:ea typeface="Times New Roman" panose="02020603050405020304" pitchFamily="18" charset="0"/>
                <a:cs typeface="Calibri" panose="020F0502020204030204" pitchFamily="34" charset="0"/>
                <a:hlinkClick r:id="rId6">
                  <a:extLst>
                    <a:ext uri="{A12FA001-AC4F-418D-AE19-62706E023703}">
                      <ahyp:hlinkClr xmlns:ahyp="http://schemas.microsoft.com/office/drawing/2018/hyperlinkcolor" val="tx"/>
                    </a:ext>
                  </a:extLst>
                </a:hlinkClick>
              </a:rPr>
              <a:t>Stats.1999, c. 22 (S.B.24), § 42, eff. May 26, 1999</a:t>
            </a:r>
            <a:r>
              <a:rPr lang="en-US" sz="1200" dirty="0">
                <a:effectLst/>
                <a:latin typeface="+mj-lt"/>
                <a:ea typeface="Times New Roman" panose="02020603050405020304" pitchFamily="18" charset="0"/>
                <a:cs typeface="Calibri" panose="020F0502020204030204" pitchFamily="34" charset="0"/>
              </a:rPr>
              <a:t>, operative July 1, 1999.)</a:t>
            </a:r>
            <a:endParaRPr lang="en-US" sz="1200" dirty="0">
              <a:effectLst/>
              <a:latin typeface="+mj-lt"/>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06857794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9D95F29C-AD53-4E18-8A5B-6F6333B2DAD2}"/>
              </a:ext>
            </a:extLst>
          </p:cNvPr>
          <p:cNvSpPr txBox="1"/>
          <p:nvPr/>
        </p:nvSpPr>
        <p:spPr>
          <a:xfrm>
            <a:off x="413239" y="1661709"/>
            <a:ext cx="9310976" cy="4596899"/>
          </a:xfrm>
          <a:prstGeom prst="rect">
            <a:avLst/>
          </a:prstGeom>
          <a:noFill/>
        </p:spPr>
        <p:txBody>
          <a:bodyPr wrap="square" rtlCol="0">
            <a:spAutoFit/>
          </a:bodyPr>
          <a:lstStyle/>
          <a:p>
            <a:pPr marL="0" marR="0">
              <a:lnSpc>
                <a:spcPct val="107000"/>
              </a:lnSpc>
              <a:spcBef>
                <a:spcPts val="0"/>
              </a:spcBef>
              <a:spcAft>
                <a:spcPts val="0"/>
              </a:spcAft>
            </a:pPr>
            <a:r>
              <a:rPr lang="en-US" sz="1600" b="1" dirty="0">
                <a:effectLst/>
                <a:latin typeface="+mj-lt"/>
                <a:ea typeface="Times New Roman" panose="02020603050405020304" pitchFamily="18" charset="0"/>
                <a:cs typeface="Times New Roman" panose="02020603050405020304" pitchFamily="18" charset="0"/>
              </a:rPr>
              <a:t>Decision filed 7/27/21 Appellate Division, Superior Court, California</a:t>
            </a:r>
          </a:p>
          <a:p>
            <a:pPr marL="0" marR="0" indent="0">
              <a:lnSpc>
                <a:spcPct val="107000"/>
              </a:lnSpc>
              <a:spcBef>
                <a:spcPts val="0"/>
              </a:spcBef>
              <a:spcAft>
                <a:spcPts val="0"/>
              </a:spcAft>
              <a:buNone/>
            </a:pPr>
            <a:endParaRPr lang="en-US" sz="1600" b="1" dirty="0">
              <a:effectLst/>
              <a:latin typeface="+mj-lt"/>
              <a:ea typeface="Times New Roman" panose="02020603050405020304" pitchFamily="18" charset="0"/>
              <a:cs typeface="Times New Roman" panose="02020603050405020304" pitchFamily="18" charset="0"/>
            </a:endParaRPr>
          </a:p>
          <a:p>
            <a:pPr marL="0" marR="0" indent="0">
              <a:lnSpc>
                <a:spcPct val="107000"/>
              </a:lnSpc>
              <a:spcBef>
                <a:spcPts val="0"/>
              </a:spcBef>
              <a:spcAft>
                <a:spcPts val="0"/>
              </a:spcAft>
              <a:buNone/>
            </a:pPr>
            <a:r>
              <a:rPr lang="en-US" sz="1600" dirty="0">
                <a:effectLst/>
                <a:latin typeface="+mj-lt"/>
                <a:ea typeface="Times New Roman" panose="02020603050405020304" pitchFamily="18" charset="0"/>
                <a:cs typeface="Times New Roman" panose="02020603050405020304" pitchFamily="18" charset="0"/>
              </a:rPr>
              <a:t>People v. Superior Court of Riverside County (Westlaw cite: 2021 WL 3617695)’s holding: </a:t>
            </a:r>
          </a:p>
          <a:p>
            <a:pPr marL="0" marR="0" indent="0">
              <a:lnSpc>
                <a:spcPct val="107000"/>
              </a:lnSpc>
              <a:spcBef>
                <a:spcPts val="0"/>
              </a:spcBef>
              <a:spcAft>
                <a:spcPts val="800"/>
              </a:spcAft>
              <a:buNone/>
            </a:pPr>
            <a:r>
              <a:rPr lang="en-US" sz="1600" dirty="0">
                <a:effectLst/>
                <a:latin typeface="+mj-lt"/>
                <a:ea typeface="Calibri" panose="020F0502020204030204" pitchFamily="34" charset="0"/>
                <a:cs typeface="Calibri" panose="020F0502020204030204" pitchFamily="34" charset="0"/>
              </a:rPr>
              <a:t>“It therefore furthers the enacted polices of </a:t>
            </a:r>
            <a:r>
              <a:rPr lang="en-US" sz="1600" b="1" u="none" strike="noStrike" dirty="0">
                <a:effectLst/>
                <a:latin typeface="+mj-lt"/>
                <a:ea typeface="Calibri" panose="020F0502020204030204" pitchFamily="34" charset="0"/>
                <a:cs typeface="Calibri" panose="020F0502020204030204" pitchFamily="34" charset="0"/>
                <a:hlinkClick r:id="rId2">
                  <a:extLst>
                    <a:ext uri="{A12FA001-AC4F-418D-AE19-62706E023703}">
                      <ahyp:hlinkClr xmlns:ahyp="http://schemas.microsoft.com/office/drawing/2018/hyperlinkcolor" val="tx"/>
                    </a:ext>
                  </a:extLst>
                </a:hlinkClick>
              </a:rPr>
              <a:t>section</a:t>
            </a:r>
            <a:r>
              <a:rPr lang="en-US" sz="1600" u="none" strike="noStrike" dirty="0">
                <a:effectLst/>
                <a:latin typeface="+mj-lt"/>
                <a:ea typeface="Calibri" panose="020F0502020204030204" pitchFamily="34" charset="0"/>
                <a:cs typeface="Calibri" panose="020F0502020204030204" pitchFamily="34" charset="0"/>
                <a:hlinkClick r:id="rId2">
                  <a:extLst>
                    <a:ext uri="{A12FA001-AC4F-418D-AE19-62706E023703}">
                      <ahyp:hlinkClr xmlns:ahyp="http://schemas.microsoft.com/office/drawing/2018/hyperlinkcolor" val="tx"/>
                    </a:ext>
                  </a:extLst>
                </a:hlinkClick>
              </a:rPr>
              <a:t> </a:t>
            </a:r>
            <a:r>
              <a:rPr lang="en-US" sz="1600" b="1" u="none" strike="noStrike" dirty="0">
                <a:effectLst/>
                <a:latin typeface="+mj-lt"/>
                <a:ea typeface="Calibri" panose="020F0502020204030204" pitchFamily="34" charset="0"/>
                <a:cs typeface="Calibri" panose="020F0502020204030204" pitchFamily="34" charset="0"/>
                <a:hlinkClick r:id="rId2">
                  <a:extLst>
                    <a:ext uri="{A12FA001-AC4F-418D-AE19-62706E023703}">
                      <ahyp:hlinkClr xmlns:ahyp="http://schemas.microsoft.com/office/drawing/2018/hyperlinkcolor" val="tx"/>
                    </a:ext>
                  </a:extLst>
                </a:hlinkClick>
              </a:rPr>
              <a:t>1001</a:t>
            </a:r>
            <a:r>
              <a:rPr lang="en-US" sz="1600" u="none" strike="noStrike" dirty="0">
                <a:effectLst/>
                <a:latin typeface="+mj-lt"/>
                <a:ea typeface="Calibri" panose="020F0502020204030204" pitchFamily="34" charset="0"/>
                <a:cs typeface="Calibri" panose="020F0502020204030204" pitchFamily="34" charset="0"/>
                <a:hlinkClick r:id="rId2">
                  <a:extLst>
                    <a:ext uri="{A12FA001-AC4F-418D-AE19-62706E023703}">
                      <ahyp:hlinkClr xmlns:ahyp="http://schemas.microsoft.com/office/drawing/2018/hyperlinkcolor" val="tx"/>
                    </a:ext>
                  </a:extLst>
                </a:hlinkClick>
              </a:rPr>
              <a:t>.</a:t>
            </a:r>
            <a:r>
              <a:rPr lang="en-US" sz="1600" b="1" u="none" strike="noStrike" dirty="0">
                <a:effectLst/>
                <a:latin typeface="+mj-lt"/>
                <a:ea typeface="Calibri" panose="020F0502020204030204" pitchFamily="34" charset="0"/>
                <a:cs typeface="Calibri" panose="020F0502020204030204" pitchFamily="34" charset="0"/>
                <a:hlinkClick r:id="rId2">
                  <a:extLst>
                    <a:ext uri="{A12FA001-AC4F-418D-AE19-62706E023703}">
                      <ahyp:hlinkClr xmlns:ahyp="http://schemas.microsoft.com/office/drawing/2018/hyperlinkcolor" val="tx"/>
                    </a:ext>
                  </a:extLst>
                </a:hlinkClick>
              </a:rPr>
              <a:t>95</a:t>
            </a:r>
            <a:r>
              <a:rPr lang="en-US" sz="1600" dirty="0">
                <a:effectLst/>
                <a:latin typeface="+mj-lt"/>
                <a:ea typeface="Calibri" panose="020F0502020204030204" pitchFamily="34" charset="0"/>
                <a:cs typeface="Calibri" panose="020F0502020204030204" pitchFamily="34" charset="0"/>
              </a:rPr>
              <a:t> to hold — consistent with principles of statutory construction and the other legislative history — that the Legislature intended for defendants charged with misdemeanor DUI to be eligible for </a:t>
            </a:r>
            <a:r>
              <a:rPr lang="en-US" sz="1600" b="1" u="none" strike="noStrike" dirty="0">
                <a:effectLst/>
                <a:latin typeface="+mj-lt"/>
                <a:ea typeface="Calibri" panose="020F0502020204030204" pitchFamily="34" charset="0"/>
                <a:cs typeface="Calibri" panose="020F0502020204030204" pitchFamily="34" charset="0"/>
                <a:hlinkClick r:id="rId2">
                  <a:extLst>
                    <a:ext uri="{A12FA001-AC4F-418D-AE19-62706E023703}">
                      <ahyp:hlinkClr xmlns:ahyp="http://schemas.microsoft.com/office/drawing/2018/hyperlinkcolor" val="tx"/>
                    </a:ext>
                  </a:extLst>
                </a:hlinkClick>
              </a:rPr>
              <a:t>section</a:t>
            </a:r>
            <a:r>
              <a:rPr lang="en-US" sz="1600" u="none" strike="noStrike" dirty="0">
                <a:effectLst/>
                <a:latin typeface="+mj-lt"/>
                <a:ea typeface="Calibri" panose="020F0502020204030204" pitchFamily="34" charset="0"/>
                <a:cs typeface="Calibri" panose="020F0502020204030204" pitchFamily="34" charset="0"/>
                <a:hlinkClick r:id="rId2">
                  <a:extLst>
                    <a:ext uri="{A12FA001-AC4F-418D-AE19-62706E023703}">
                      <ahyp:hlinkClr xmlns:ahyp="http://schemas.microsoft.com/office/drawing/2018/hyperlinkcolor" val="tx"/>
                    </a:ext>
                  </a:extLst>
                </a:hlinkClick>
              </a:rPr>
              <a:t> </a:t>
            </a:r>
            <a:r>
              <a:rPr lang="en-US" sz="1600" b="1" u="none" strike="noStrike" dirty="0">
                <a:effectLst/>
                <a:latin typeface="+mj-lt"/>
                <a:ea typeface="Calibri" panose="020F0502020204030204" pitchFamily="34" charset="0"/>
                <a:cs typeface="Calibri" panose="020F0502020204030204" pitchFamily="34" charset="0"/>
                <a:hlinkClick r:id="rId2">
                  <a:extLst>
                    <a:ext uri="{A12FA001-AC4F-418D-AE19-62706E023703}">
                      <ahyp:hlinkClr xmlns:ahyp="http://schemas.microsoft.com/office/drawing/2018/hyperlinkcolor" val="tx"/>
                    </a:ext>
                  </a:extLst>
                </a:hlinkClick>
              </a:rPr>
              <a:t>1001</a:t>
            </a:r>
            <a:r>
              <a:rPr lang="en-US" sz="1600" u="none" strike="noStrike" dirty="0">
                <a:effectLst/>
                <a:latin typeface="+mj-lt"/>
                <a:ea typeface="Calibri" panose="020F0502020204030204" pitchFamily="34" charset="0"/>
                <a:cs typeface="Calibri" panose="020F0502020204030204" pitchFamily="34" charset="0"/>
                <a:hlinkClick r:id="rId2">
                  <a:extLst>
                    <a:ext uri="{A12FA001-AC4F-418D-AE19-62706E023703}">
                      <ahyp:hlinkClr xmlns:ahyp="http://schemas.microsoft.com/office/drawing/2018/hyperlinkcolor" val="tx"/>
                    </a:ext>
                  </a:extLst>
                </a:hlinkClick>
              </a:rPr>
              <a:t>.</a:t>
            </a:r>
            <a:r>
              <a:rPr lang="en-US" sz="1600" b="1" u="none" strike="noStrike" dirty="0">
                <a:effectLst/>
                <a:latin typeface="+mj-lt"/>
                <a:ea typeface="Calibri" panose="020F0502020204030204" pitchFamily="34" charset="0"/>
                <a:cs typeface="Calibri" panose="020F0502020204030204" pitchFamily="34" charset="0"/>
                <a:hlinkClick r:id="rId2">
                  <a:extLst>
                    <a:ext uri="{A12FA001-AC4F-418D-AE19-62706E023703}">
                      <ahyp:hlinkClr xmlns:ahyp="http://schemas.microsoft.com/office/drawing/2018/hyperlinkcolor" val="tx"/>
                    </a:ext>
                  </a:extLst>
                </a:hlinkClick>
              </a:rPr>
              <a:t>95</a:t>
            </a:r>
            <a:r>
              <a:rPr lang="en-US" sz="1600" dirty="0">
                <a:effectLst/>
                <a:latin typeface="+mj-lt"/>
                <a:ea typeface="Calibri" panose="020F0502020204030204" pitchFamily="34" charset="0"/>
                <a:cs typeface="Calibri" panose="020F0502020204030204" pitchFamily="34" charset="0"/>
              </a:rPr>
              <a:t> diversion as an exception to the prohibition embedded in </a:t>
            </a:r>
            <a:r>
              <a:rPr lang="en-US" sz="1600" u="sng" dirty="0">
                <a:effectLst/>
                <a:latin typeface="+mj-lt"/>
                <a:ea typeface="Calibri" panose="020F0502020204030204" pitchFamily="34" charset="0"/>
                <a:cs typeface="Calibri" panose="020F0502020204030204" pitchFamily="34" charset="0"/>
                <a:hlinkClick r:id="rId3">
                  <a:extLst>
                    <a:ext uri="{A12FA001-AC4F-418D-AE19-62706E023703}">
                      <ahyp:hlinkClr xmlns:ahyp="http://schemas.microsoft.com/office/drawing/2018/hyperlinkcolor" val="tx"/>
                    </a:ext>
                  </a:extLst>
                </a:hlinkClick>
              </a:rPr>
              <a:t>section 23640</a:t>
            </a:r>
            <a:r>
              <a:rPr lang="en-US" sz="1600" dirty="0">
                <a:effectLst/>
                <a:latin typeface="+mj-lt"/>
                <a:ea typeface="Calibri" panose="020F0502020204030204" pitchFamily="34" charset="0"/>
                <a:cs typeface="Calibri" panose="020F0502020204030204" pitchFamily="34" charset="0"/>
              </a:rPr>
              <a:t>. If such was not the Legislature's intent they could and should have clearly said otherwise.” </a:t>
            </a:r>
            <a:endParaRPr lang="en-US" sz="1600" dirty="0">
              <a:effectLst/>
              <a:latin typeface="+mj-lt"/>
              <a:ea typeface="Calibri" panose="020F0502020204030204" pitchFamily="34" charset="0"/>
              <a:cs typeface="Times New Roman" panose="02020603050405020304" pitchFamily="18" charset="0"/>
            </a:endParaRPr>
          </a:p>
          <a:p>
            <a:pPr marL="0" marR="0" indent="0">
              <a:lnSpc>
                <a:spcPct val="107000"/>
              </a:lnSpc>
              <a:spcBef>
                <a:spcPts val="0"/>
              </a:spcBef>
              <a:spcAft>
                <a:spcPts val="800"/>
              </a:spcAft>
              <a:buNone/>
            </a:pPr>
            <a:endParaRPr lang="en-US" sz="1600" dirty="0">
              <a:effectLst/>
              <a:latin typeface="+mj-lt"/>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600" b="1" dirty="0">
                <a:effectLst/>
                <a:latin typeface="+mj-lt"/>
                <a:ea typeface="Calibri" panose="020F0502020204030204" pitchFamily="34" charset="0"/>
                <a:cs typeface="Calibri" panose="020F0502020204030204" pitchFamily="34" charset="0"/>
              </a:rPr>
              <a:t>Decision filed 7/14/21 Appellate Division, Superior Court, California</a:t>
            </a:r>
            <a:endParaRPr lang="en-US" sz="1600" b="1" dirty="0">
              <a:effectLst/>
              <a:latin typeface="+mj-lt"/>
              <a:ea typeface="Calibri" panose="020F0502020204030204" pitchFamily="34" charset="0"/>
              <a:cs typeface="Times New Roman" panose="02020603050405020304" pitchFamily="18" charset="0"/>
            </a:endParaRPr>
          </a:p>
          <a:p>
            <a:pPr marL="0" marR="0" indent="0">
              <a:lnSpc>
                <a:spcPct val="107000"/>
              </a:lnSpc>
              <a:spcBef>
                <a:spcPts val="0"/>
              </a:spcBef>
              <a:spcAft>
                <a:spcPts val="800"/>
              </a:spcAft>
              <a:buNone/>
            </a:pPr>
            <a:r>
              <a:rPr lang="en-US" sz="1600" dirty="0">
                <a:effectLst/>
                <a:latin typeface="+mj-lt"/>
                <a:ea typeface="Calibri" panose="020F0502020204030204" pitchFamily="34" charset="0"/>
                <a:cs typeface="Calibri" panose="020F0502020204030204" pitchFamily="34" charset="0"/>
              </a:rPr>
              <a:t>People v. Superior Court of County of Los Angeles (Westlaw cite: 2021 WL 3288364)’s holding: “We therefore give effect to both statutes, by finding a person is eligible to be considered for a grant of diversion in all cases, </a:t>
            </a:r>
            <a:r>
              <a:rPr lang="en-US" sz="1600" i="1" dirty="0">
                <a:effectLst/>
                <a:latin typeface="+mj-lt"/>
                <a:ea typeface="Calibri" panose="020F0502020204030204" pitchFamily="34" charset="0"/>
                <a:cs typeface="Calibri" panose="020F0502020204030204" pitchFamily="34" charset="0"/>
              </a:rPr>
              <a:t>except</a:t>
            </a:r>
            <a:r>
              <a:rPr lang="en-US" sz="1600" dirty="0">
                <a:effectLst/>
                <a:latin typeface="+mj-lt"/>
                <a:ea typeface="Calibri" panose="020F0502020204030204" pitchFamily="34" charset="0"/>
                <a:cs typeface="Calibri" panose="020F0502020204030204" pitchFamily="34" charset="0"/>
              </a:rPr>
              <a:t> the ones specifically listed in </a:t>
            </a:r>
            <a:r>
              <a:rPr lang="en-US" sz="1600" b="1" u="none" strike="noStrike" dirty="0">
                <a:effectLst/>
                <a:latin typeface="+mj-lt"/>
                <a:ea typeface="Calibri" panose="020F0502020204030204" pitchFamily="34" charset="0"/>
                <a:cs typeface="Calibri" panose="020F0502020204030204" pitchFamily="34" charset="0"/>
                <a:hlinkClick r:id="rId4">
                  <a:extLst>
                    <a:ext uri="{A12FA001-AC4F-418D-AE19-62706E023703}">
                      <ahyp:hlinkClr xmlns:ahyp="http://schemas.microsoft.com/office/drawing/2018/hyperlinkcolor" val="tx"/>
                    </a:ext>
                  </a:extLst>
                </a:hlinkClick>
              </a:rPr>
              <a:t>section</a:t>
            </a:r>
            <a:r>
              <a:rPr lang="en-US" sz="1600" u="none" strike="noStrike" dirty="0">
                <a:effectLst/>
                <a:latin typeface="+mj-lt"/>
                <a:ea typeface="Calibri" panose="020F0502020204030204" pitchFamily="34" charset="0"/>
                <a:cs typeface="Calibri" panose="020F0502020204030204" pitchFamily="34" charset="0"/>
                <a:hlinkClick r:id="rId4">
                  <a:extLst>
                    <a:ext uri="{A12FA001-AC4F-418D-AE19-62706E023703}">
                      <ahyp:hlinkClr xmlns:ahyp="http://schemas.microsoft.com/office/drawing/2018/hyperlinkcolor" val="tx"/>
                    </a:ext>
                  </a:extLst>
                </a:hlinkClick>
              </a:rPr>
              <a:t> </a:t>
            </a:r>
            <a:r>
              <a:rPr lang="en-US" sz="1600" b="1" u="none" strike="noStrike" dirty="0">
                <a:effectLst/>
                <a:latin typeface="+mj-lt"/>
                <a:ea typeface="Calibri" panose="020F0502020204030204" pitchFamily="34" charset="0"/>
                <a:cs typeface="Calibri" panose="020F0502020204030204" pitchFamily="34" charset="0"/>
                <a:hlinkClick r:id="rId4">
                  <a:extLst>
                    <a:ext uri="{A12FA001-AC4F-418D-AE19-62706E023703}">
                      <ahyp:hlinkClr xmlns:ahyp="http://schemas.microsoft.com/office/drawing/2018/hyperlinkcolor" val="tx"/>
                    </a:ext>
                  </a:extLst>
                </a:hlinkClick>
              </a:rPr>
              <a:t>1001</a:t>
            </a:r>
            <a:r>
              <a:rPr lang="en-US" sz="1600" u="none" strike="noStrike" dirty="0">
                <a:effectLst/>
                <a:latin typeface="+mj-lt"/>
                <a:ea typeface="Calibri" panose="020F0502020204030204" pitchFamily="34" charset="0"/>
                <a:cs typeface="Calibri" panose="020F0502020204030204" pitchFamily="34" charset="0"/>
                <a:hlinkClick r:id="rId4">
                  <a:extLst>
                    <a:ext uri="{A12FA001-AC4F-418D-AE19-62706E023703}">
                      <ahyp:hlinkClr xmlns:ahyp="http://schemas.microsoft.com/office/drawing/2018/hyperlinkcolor" val="tx"/>
                    </a:ext>
                  </a:extLst>
                </a:hlinkClick>
              </a:rPr>
              <a:t>.</a:t>
            </a:r>
            <a:r>
              <a:rPr lang="en-US" sz="1600" b="1" u="none" strike="noStrike" dirty="0">
                <a:effectLst/>
                <a:latin typeface="+mj-lt"/>
                <a:ea typeface="Calibri" panose="020F0502020204030204" pitchFamily="34" charset="0"/>
                <a:cs typeface="Calibri" panose="020F0502020204030204" pitchFamily="34" charset="0"/>
                <a:hlinkClick r:id="rId4">
                  <a:extLst>
                    <a:ext uri="{A12FA001-AC4F-418D-AE19-62706E023703}">
                      <ahyp:hlinkClr xmlns:ahyp="http://schemas.microsoft.com/office/drawing/2018/hyperlinkcolor" val="tx"/>
                    </a:ext>
                  </a:extLst>
                </a:hlinkClick>
              </a:rPr>
              <a:t>95</a:t>
            </a:r>
            <a:r>
              <a:rPr lang="en-US" sz="1600" u="none" strike="noStrike" dirty="0">
                <a:effectLst/>
                <a:latin typeface="+mj-lt"/>
                <a:ea typeface="Calibri" panose="020F0502020204030204" pitchFamily="34" charset="0"/>
                <a:cs typeface="Calibri" panose="020F0502020204030204" pitchFamily="34" charset="0"/>
                <a:hlinkClick r:id="rId4">
                  <a:extLst>
                    <a:ext uri="{A12FA001-AC4F-418D-AE19-62706E023703}">
                      <ahyp:hlinkClr xmlns:ahyp="http://schemas.microsoft.com/office/drawing/2018/hyperlinkcolor" val="tx"/>
                    </a:ext>
                  </a:extLst>
                </a:hlinkClick>
              </a:rPr>
              <a:t>, </a:t>
            </a:r>
            <a:r>
              <a:rPr lang="en-US" sz="1600" b="1" u="none" strike="noStrike" dirty="0">
                <a:effectLst/>
                <a:latin typeface="+mj-lt"/>
                <a:ea typeface="Calibri" panose="020F0502020204030204" pitchFamily="34" charset="0"/>
                <a:cs typeface="Calibri" panose="020F0502020204030204" pitchFamily="34" charset="0"/>
                <a:hlinkClick r:id="rId4">
                  <a:extLst>
                    <a:ext uri="{A12FA001-AC4F-418D-AE19-62706E023703}">
                      <ahyp:hlinkClr xmlns:ahyp="http://schemas.microsoft.com/office/drawing/2018/hyperlinkcolor" val="tx"/>
                    </a:ext>
                  </a:extLst>
                </a:hlinkClick>
              </a:rPr>
              <a:t>subdivision</a:t>
            </a:r>
            <a:r>
              <a:rPr lang="en-US" sz="1600" u="none" strike="noStrike" dirty="0">
                <a:effectLst/>
                <a:latin typeface="+mj-lt"/>
                <a:ea typeface="Calibri" panose="020F0502020204030204" pitchFamily="34" charset="0"/>
                <a:cs typeface="Calibri" panose="020F0502020204030204" pitchFamily="34" charset="0"/>
                <a:hlinkClick r:id="rId4">
                  <a:extLst>
                    <a:ext uri="{A12FA001-AC4F-418D-AE19-62706E023703}">
                      <ahyp:hlinkClr xmlns:ahyp="http://schemas.microsoft.com/office/drawing/2018/hyperlinkcolor" val="tx"/>
                    </a:ext>
                  </a:extLst>
                </a:hlinkClick>
              </a:rPr>
              <a:t> (</a:t>
            </a:r>
            <a:r>
              <a:rPr lang="en-US" sz="1600" b="1" u="none" strike="noStrike" dirty="0">
                <a:effectLst/>
                <a:latin typeface="+mj-lt"/>
                <a:ea typeface="Calibri" panose="020F0502020204030204" pitchFamily="34" charset="0"/>
                <a:cs typeface="Calibri" panose="020F0502020204030204" pitchFamily="34" charset="0"/>
                <a:hlinkClick r:id="rId4">
                  <a:extLst>
                    <a:ext uri="{A12FA001-AC4F-418D-AE19-62706E023703}">
                      <ahyp:hlinkClr xmlns:ahyp="http://schemas.microsoft.com/office/drawing/2018/hyperlinkcolor" val="tx"/>
                    </a:ext>
                  </a:extLst>
                </a:hlinkClick>
              </a:rPr>
              <a:t>e</a:t>
            </a:r>
            <a:r>
              <a:rPr lang="en-US" sz="1600" u="none" strike="noStrike" dirty="0">
                <a:effectLst/>
                <a:latin typeface="+mj-lt"/>
                <a:ea typeface="Calibri" panose="020F0502020204030204" pitchFamily="34" charset="0"/>
                <a:cs typeface="Calibri" panose="020F0502020204030204" pitchFamily="34" charset="0"/>
                <a:hlinkClick r:id="rId4">
                  <a:extLst>
                    <a:ext uri="{A12FA001-AC4F-418D-AE19-62706E023703}">
                      <ahyp:hlinkClr xmlns:ahyp="http://schemas.microsoft.com/office/drawing/2018/hyperlinkcolor" val="tx"/>
                    </a:ext>
                  </a:extLst>
                </a:hlinkClick>
              </a:rPr>
              <a:t>)</a:t>
            </a:r>
            <a:r>
              <a:rPr lang="en-US" sz="1600" dirty="0">
                <a:effectLst/>
                <a:latin typeface="+mj-lt"/>
                <a:ea typeface="Calibri" panose="020F0502020204030204" pitchFamily="34" charset="0"/>
                <a:cs typeface="Calibri" panose="020F0502020204030204" pitchFamily="34" charset="0"/>
              </a:rPr>
              <a:t> (cases where a person must register as a sex offender, domestic violence, and stalking), </a:t>
            </a:r>
            <a:r>
              <a:rPr lang="en-US" sz="1600" i="1" dirty="0">
                <a:effectLst/>
                <a:latin typeface="+mj-lt"/>
                <a:ea typeface="Calibri" panose="020F0502020204030204" pitchFamily="34" charset="0"/>
                <a:cs typeface="Calibri" panose="020F0502020204030204" pitchFamily="34" charset="0"/>
              </a:rPr>
              <a:t>and</a:t>
            </a:r>
            <a:r>
              <a:rPr lang="en-US" sz="1600" dirty="0">
                <a:effectLst/>
                <a:latin typeface="+mj-lt"/>
                <a:ea typeface="Calibri" panose="020F0502020204030204" pitchFamily="34" charset="0"/>
                <a:cs typeface="Calibri" panose="020F0502020204030204" pitchFamily="34" charset="0"/>
              </a:rPr>
              <a:t> driving under the influence cases as provided in </a:t>
            </a:r>
            <a:r>
              <a:rPr lang="en-US" sz="1600" u="sng" dirty="0">
                <a:effectLst/>
                <a:latin typeface="+mj-lt"/>
                <a:ea typeface="Calibri" panose="020F0502020204030204" pitchFamily="34" charset="0"/>
                <a:cs typeface="Calibri" panose="020F0502020204030204" pitchFamily="34" charset="0"/>
                <a:hlinkClick r:id="rId5">
                  <a:extLst>
                    <a:ext uri="{A12FA001-AC4F-418D-AE19-62706E023703}">
                      <ahyp:hlinkClr xmlns:ahyp="http://schemas.microsoft.com/office/drawing/2018/hyperlinkcolor" val="tx"/>
                    </a:ext>
                  </a:extLst>
                </a:hlinkClick>
              </a:rPr>
              <a:t>Vehicle Code section 23640, subdivision (a)</a:t>
            </a:r>
            <a:r>
              <a:rPr lang="en-US" sz="1600" dirty="0">
                <a:effectLst/>
                <a:latin typeface="+mj-lt"/>
                <a:ea typeface="Calibri" panose="020F0502020204030204" pitchFamily="34" charset="0"/>
                <a:cs typeface="Calibri" panose="020F0502020204030204" pitchFamily="34" charset="0"/>
              </a:rPr>
              <a:t>.” </a:t>
            </a:r>
            <a:endParaRPr lang="en-US" sz="1600" dirty="0">
              <a:effectLst/>
              <a:latin typeface="+mj-lt"/>
              <a:ea typeface="Calibri" panose="020F0502020204030204" pitchFamily="34" charset="0"/>
              <a:cs typeface="Times New Roman" panose="02020603050405020304" pitchFamily="18" charset="0"/>
            </a:endParaRPr>
          </a:p>
        </p:txBody>
      </p:sp>
      <p:sp>
        <p:nvSpPr>
          <p:cNvPr id="3" name="TextBox 2">
            <a:extLst>
              <a:ext uri="{FF2B5EF4-FFF2-40B4-BE49-F238E27FC236}">
                <a16:creationId xmlns:a16="http://schemas.microsoft.com/office/drawing/2014/main" id="{A798F8E2-8292-4D86-8842-666E5BB1D04C}"/>
              </a:ext>
            </a:extLst>
          </p:cNvPr>
          <p:cNvSpPr txBox="1"/>
          <p:nvPr/>
        </p:nvSpPr>
        <p:spPr>
          <a:xfrm>
            <a:off x="413239" y="303336"/>
            <a:ext cx="7636119" cy="1077218"/>
          </a:xfrm>
          <a:prstGeom prst="rect">
            <a:avLst/>
          </a:prstGeom>
          <a:noFill/>
        </p:spPr>
        <p:txBody>
          <a:bodyPr wrap="square" rtlCol="0">
            <a:spAutoFit/>
          </a:bodyPr>
          <a:lstStyle/>
          <a:p>
            <a:r>
              <a:rPr lang="en-US" sz="3200" dirty="0">
                <a:effectLst/>
                <a:ea typeface="Times New Roman" panose="02020603050405020304" pitchFamily="18" charset="0"/>
                <a:cs typeface="Calibri" panose="020F0502020204030204" pitchFamily="34" charset="0"/>
              </a:rPr>
              <a:t>Split of Authority in the California Appellate Courts</a:t>
            </a:r>
            <a:endParaRPr lang="en-US" sz="3200" dirty="0"/>
          </a:p>
        </p:txBody>
      </p:sp>
    </p:spTree>
    <p:extLst>
      <p:ext uri="{BB962C8B-B14F-4D97-AF65-F5344CB8AC3E}">
        <p14:creationId xmlns:p14="http://schemas.microsoft.com/office/powerpoint/2010/main" val="352748449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9D95F29C-AD53-4E18-8A5B-6F6333B2DAD2}"/>
              </a:ext>
            </a:extLst>
          </p:cNvPr>
          <p:cNvSpPr txBox="1"/>
          <p:nvPr/>
        </p:nvSpPr>
        <p:spPr>
          <a:xfrm>
            <a:off x="388583" y="2365094"/>
            <a:ext cx="9310976" cy="1015663"/>
          </a:xfrm>
          <a:prstGeom prst="rect">
            <a:avLst/>
          </a:prstGeom>
          <a:noFill/>
        </p:spPr>
        <p:txBody>
          <a:bodyPr wrap="square" rtlCol="0">
            <a:spAutoFit/>
          </a:bodyPr>
          <a:lstStyle/>
          <a:p>
            <a:pPr marR="0" lvl="0">
              <a:spcBef>
                <a:spcPts val="0"/>
              </a:spcBef>
              <a:spcAft>
                <a:spcPts val="0"/>
              </a:spcAft>
            </a:pPr>
            <a:r>
              <a:rPr lang="en-US" sz="2000" dirty="0">
                <a:effectLst/>
                <a:latin typeface="+mj-lt"/>
                <a:ea typeface="Times New Roman" panose="02020603050405020304" pitchFamily="18" charset="0"/>
                <a:cs typeface="Arial" panose="020B0604020202020204" pitchFamily="34" charset="0"/>
              </a:rPr>
              <a:t>Those with Professional Licenses </a:t>
            </a:r>
          </a:p>
          <a:p>
            <a:pPr marR="0" lvl="0">
              <a:spcBef>
                <a:spcPts val="0"/>
              </a:spcBef>
              <a:spcAft>
                <a:spcPts val="0"/>
              </a:spcAft>
            </a:pPr>
            <a:endParaRPr lang="en-US" sz="2000" dirty="0">
              <a:effectLst/>
              <a:latin typeface="+mj-lt"/>
              <a:ea typeface="Times New Roman" panose="02020603050405020304" pitchFamily="18" charset="0"/>
              <a:cs typeface="Arial" panose="020B0604020202020204" pitchFamily="34" charset="0"/>
            </a:endParaRPr>
          </a:p>
          <a:p>
            <a:pPr marR="0" lvl="0">
              <a:spcBef>
                <a:spcPts val="0"/>
              </a:spcBef>
              <a:spcAft>
                <a:spcPts val="0"/>
              </a:spcAft>
            </a:pPr>
            <a:r>
              <a:rPr lang="en-US" sz="2000" dirty="0">
                <a:effectLst/>
                <a:latin typeface="+mj-lt"/>
                <a:ea typeface="Times New Roman" panose="02020603050405020304" pitchFamily="18" charset="0"/>
                <a:cs typeface="Arial" panose="020B0604020202020204" pitchFamily="34" charset="0"/>
              </a:rPr>
              <a:t>Those who are NOT U.S. citizens </a:t>
            </a:r>
          </a:p>
        </p:txBody>
      </p:sp>
      <p:sp>
        <p:nvSpPr>
          <p:cNvPr id="3" name="TextBox 2">
            <a:extLst>
              <a:ext uri="{FF2B5EF4-FFF2-40B4-BE49-F238E27FC236}">
                <a16:creationId xmlns:a16="http://schemas.microsoft.com/office/drawing/2014/main" id="{A798F8E2-8292-4D86-8842-666E5BB1D04C}"/>
              </a:ext>
            </a:extLst>
          </p:cNvPr>
          <p:cNvSpPr txBox="1"/>
          <p:nvPr/>
        </p:nvSpPr>
        <p:spPr>
          <a:xfrm>
            <a:off x="388583" y="782516"/>
            <a:ext cx="7636119" cy="1077218"/>
          </a:xfrm>
          <a:prstGeom prst="rect">
            <a:avLst/>
          </a:prstGeom>
          <a:noFill/>
        </p:spPr>
        <p:txBody>
          <a:bodyPr wrap="square" rtlCol="0">
            <a:spAutoFit/>
          </a:bodyPr>
          <a:lstStyle/>
          <a:p>
            <a:r>
              <a:rPr lang="en-US" sz="3200" dirty="0">
                <a:effectLst/>
                <a:ea typeface="Times New Roman" panose="02020603050405020304" pitchFamily="18" charset="0"/>
              </a:rPr>
              <a:t>Significance Misdemeanor Diversion under California Penal Code 1001.95</a:t>
            </a:r>
            <a:endParaRPr lang="en-US" sz="3200" dirty="0"/>
          </a:p>
        </p:txBody>
      </p:sp>
    </p:spTree>
    <p:extLst>
      <p:ext uri="{BB962C8B-B14F-4D97-AF65-F5344CB8AC3E}">
        <p14:creationId xmlns:p14="http://schemas.microsoft.com/office/powerpoint/2010/main" val="230147472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9D95F29C-AD53-4E18-8A5B-6F6333B2DAD2}"/>
              </a:ext>
            </a:extLst>
          </p:cNvPr>
          <p:cNvSpPr txBox="1"/>
          <p:nvPr/>
        </p:nvSpPr>
        <p:spPr>
          <a:xfrm>
            <a:off x="594170" y="2160885"/>
            <a:ext cx="9310976" cy="4432688"/>
          </a:xfrm>
          <a:prstGeom prst="rect">
            <a:avLst/>
          </a:prstGeom>
          <a:noFill/>
        </p:spPr>
        <p:txBody>
          <a:bodyPr wrap="square" rtlCol="0">
            <a:spAutoFit/>
          </a:bodyPr>
          <a:lstStyle/>
          <a:p>
            <a:pPr marL="0" marR="0" indent="0" algn="ctr">
              <a:lnSpc>
                <a:spcPct val="107000"/>
              </a:lnSpc>
              <a:spcBef>
                <a:spcPts val="0"/>
              </a:spcBef>
              <a:spcAft>
                <a:spcPts val="800"/>
              </a:spcAft>
              <a:buNone/>
            </a:pPr>
            <a:r>
              <a:rPr lang="en-US" sz="1200" b="1" dirty="0">
                <a:effectLst/>
                <a:latin typeface="+mj-lt"/>
                <a:ea typeface="Calibri" panose="020F0502020204030204" pitchFamily="34" charset="0"/>
                <a:cs typeface="Calibri" panose="020F0502020204030204" pitchFamily="34" charset="0"/>
              </a:rPr>
              <a:t>Effective: January 1, 2021</a:t>
            </a:r>
            <a:endParaRPr lang="en-US" sz="1200" dirty="0">
              <a:effectLst/>
              <a:latin typeface="+mj-lt"/>
              <a:ea typeface="Calibri" panose="020F0502020204030204" pitchFamily="34" charset="0"/>
              <a:cs typeface="Times New Roman" panose="02020603050405020304" pitchFamily="18" charset="0"/>
            </a:endParaRPr>
          </a:p>
          <a:p>
            <a:pPr marL="0" marR="0" indent="0" algn="ctr">
              <a:lnSpc>
                <a:spcPct val="107000"/>
              </a:lnSpc>
              <a:spcBef>
                <a:spcPts val="0"/>
              </a:spcBef>
              <a:spcAft>
                <a:spcPts val="800"/>
              </a:spcAft>
              <a:buNone/>
            </a:pPr>
            <a:r>
              <a:rPr lang="en-US" sz="1200" dirty="0">
                <a:effectLst/>
                <a:latin typeface="+mj-lt"/>
                <a:ea typeface="Calibri" panose="020F0502020204030204" pitchFamily="34" charset="0"/>
                <a:cs typeface="Calibri" panose="020F0502020204030204" pitchFamily="34" charset="0"/>
              </a:rPr>
              <a:t>West's </a:t>
            </a:r>
            <a:r>
              <a:rPr lang="en-US" sz="1200" dirty="0" err="1">
                <a:effectLst/>
                <a:latin typeface="+mj-lt"/>
                <a:ea typeface="Calibri" panose="020F0502020204030204" pitchFamily="34" charset="0"/>
                <a:cs typeface="Calibri" panose="020F0502020204030204" pitchFamily="34" charset="0"/>
              </a:rPr>
              <a:t>Ann.Cal.Penal</a:t>
            </a:r>
            <a:r>
              <a:rPr lang="en-US" sz="1200" dirty="0">
                <a:effectLst/>
                <a:latin typeface="+mj-lt"/>
                <a:ea typeface="Calibri" panose="020F0502020204030204" pitchFamily="34" charset="0"/>
                <a:cs typeface="Calibri" panose="020F0502020204030204" pitchFamily="34" charset="0"/>
              </a:rPr>
              <a:t> Code § 1001.97</a:t>
            </a:r>
            <a:endParaRPr lang="en-US" sz="1200" dirty="0">
              <a:effectLst/>
              <a:latin typeface="+mj-lt"/>
              <a:ea typeface="Calibri" panose="020F0502020204030204" pitchFamily="34" charset="0"/>
              <a:cs typeface="Times New Roman" panose="02020603050405020304" pitchFamily="18" charset="0"/>
            </a:endParaRPr>
          </a:p>
          <a:p>
            <a:pPr marL="0" marR="0" indent="0" algn="ctr">
              <a:lnSpc>
                <a:spcPts val="1800"/>
              </a:lnSpc>
              <a:spcBef>
                <a:spcPts val="0"/>
              </a:spcBef>
              <a:spcAft>
                <a:spcPts val="800"/>
              </a:spcAft>
              <a:buNone/>
            </a:pPr>
            <a:r>
              <a:rPr lang="en-US" sz="1200" b="1" dirty="0">
                <a:effectLst/>
                <a:latin typeface="+mj-lt"/>
                <a:ea typeface="Calibri" panose="020F0502020204030204" pitchFamily="34" charset="0"/>
                <a:cs typeface="Times New Roman" panose="02020603050405020304" pitchFamily="18" charset="0"/>
              </a:rPr>
              <a:t>§ 1001.97. Status of arrest following completion of conditions; disclosure of arrest</a:t>
            </a:r>
            <a:endParaRPr lang="en-US" sz="1200" dirty="0">
              <a:effectLst/>
              <a:latin typeface="+mj-lt"/>
              <a:ea typeface="Calibri" panose="020F0502020204030204" pitchFamily="34" charset="0"/>
              <a:cs typeface="Times New Roman" panose="02020603050405020304" pitchFamily="18" charset="0"/>
            </a:endParaRPr>
          </a:p>
          <a:p>
            <a:pPr marL="0" marR="0" indent="0" algn="ctr">
              <a:lnSpc>
                <a:spcPct val="107000"/>
              </a:lnSpc>
              <a:spcBef>
                <a:spcPts val="0"/>
              </a:spcBef>
              <a:spcAft>
                <a:spcPts val="800"/>
              </a:spcAft>
              <a:buNone/>
            </a:pPr>
            <a:r>
              <a:rPr lang="en-US" sz="1200" u="sng" dirty="0" err="1">
                <a:effectLst/>
                <a:latin typeface="+mj-lt"/>
                <a:ea typeface="Calibri" panose="020F0502020204030204" pitchFamily="34" charset="0"/>
                <a:cs typeface="Calibri" panose="020F0502020204030204" pitchFamily="34" charset="0"/>
                <a:hlinkClick r:id="rId2">
                  <a:extLst>
                    <a:ext uri="{A12FA001-AC4F-418D-AE19-62706E023703}">
                      <ahyp:hlinkClr xmlns:ahyp="http://schemas.microsoft.com/office/drawing/2018/hyperlinkcolor" val="tx"/>
                    </a:ext>
                  </a:extLst>
                </a:hlinkClick>
              </a:rPr>
              <a:t>Currentness</a:t>
            </a:r>
            <a:endParaRPr lang="en-US" sz="1200" dirty="0">
              <a:effectLst/>
              <a:latin typeface="+mj-lt"/>
              <a:ea typeface="Calibri" panose="020F0502020204030204" pitchFamily="34" charset="0"/>
              <a:cs typeface="Times New Roman" panose="02020603050405020304" pitchFamily="18" charset="0"/>
            </a:endParaRPr>
          </a:p>
          <a:p>
            <a:pPr marL="0" marR="0" indent="0">
              <a:lnSpc>
                <a:spcPct val="107000"/>
              </a:lnSpc>
              <a:spcBef>
                <a:spcPts val="0"/>
              </a:spcBef>
              <a:spcAft>
                <a:spcPts val="800"/>
              </a:spcAft>
              <a:buNone/>
            </a:pPr>
            <a:r>
              <a:rPr lang="en-US" sz="1200" b="1" u="sng" dirty="0">
                <a:effectLst/>
                <a:latin typeface="+mj-lt"/>
                <a:ea typeface="Calibri" panose="020F0502020204030204" pitchFamily="34" charset="0"/>
                <a:cs typeface="Calibri" panose="020F0502020204030204" pitchFamily="34" charset="0"/>
              </a:rPr>
              <a:t>(a) Upon successful completion of the terms, conditions, or programs ordered by the court pursuant to </a:t>
            </a:r>
            <a:r>
              <a:rPr lang="en-US" sz="1200" b="1" u="sng" dirty="0">
                <a:effectLst/>
                <a:latin typeface="+mj-lt"/>
                <a:ea typeface="Calibri" panose="020F0502020204030204" pitchFamily="34" charset="0"/>
                <a:cs typeface="Calibri" panose="020F0502020204030204" pitchFamily="34" charset="0"/>
                <a:hlinkClick r:id="rId3">
                  <a:extLst>
                    <a:ext uri="{A12FA001-AC4F-418D-AE19-62706E023703}">
                      <ahyp:hlinkClr xmlns:ahyp="http://schemas.microsoft.com/office/drawing/2018/hyperlinkcolor" val="tx"/>
                    </a:ext>
                  </a:extLst>
                </a:hlinkClick>
              </a:rPr>
              <a:t>Section 1001.95</a:t>
            </a:r>
            <a:r>
              <a:rPr lang="en-US" sz="1200" b="1" u="sng" dirty="0">
                <a:effectLst/>
                <a:latin typeface="+mj-lt"/>
                <a:ea typeface="Calibri" panose="020F0502020204030204" pitchFamily="34" charset="0"/>
                <a:cs typeface="Calibri" panose="020F0502020204030204" pitchFamily="34" charset="0"/>
              </a:rPr>
              <a:t>, the arrest upon which diversion was imposed shall be deemed to have never occurred.</a:t>
            </a:r>
            <a:r>
              <a:rPr lang="en-US" sz="1200" dirty="0">
                <a:effectLst/>
                <a:latin typeface="+mj-lt"/>
                <a:ea typeface="Calibri" panose="020F0502020204030204" pitchFamily="34" charset="0"/>
                <a:cs typeface="Calibri" panose="020F0502020204030204" pitchFamily="34" charset="0"/>
              </a:rPr>
              <a:t> </a:t>
            </a:r>
            <a:r>
              <a:rPr lang="en-US" sz="1200" b="1" u="sng" dirty="0">
                <a:effectLst/>
                <a:latin typeface="+mj-lt"/>
                <a:ea typeface="Calibri" panose="020F0502020204030204" pitchFamily="34" charset="0"/>
                <a:cs typeface="Calibri" panose="020F0502020204030204" pitchFamily="34" charset="0"/>
              </a:rPr>
              <a:t>The defendant may indicate in response to any question concerning their prior criminal record that they were not arrested. A record pertaining to an arrest resulting in successful completion of the terms, conditions, or programs ordered by the court shall not, without the defendant's consent, be used in any way that could result in the denial of any employment, benefit, license, or certificate.</a:t>
            </a:r>
            <a:endParaRPr lang="en-US" sz="1200" dirty="0">
              <a:effectLst/>
              <a:latin typeface="+mj-lt"/>
              <a:ea typeface="Calibri" panose="020F0502020204030204" pitchFamily="34" charset="0"/>
              <a:cs typeface="Times New Roman" panose="02020603050405020304" pitchFamily="18" charset="0"/>
            </a:endParaRPr>
          </a:p>
          <a:p>
            <a:pPr marL="0" marR="0" indent="0">
              <a:lnSpc>
                <a:spcPct val="107000"/>
              </a:lnSpc>
              <a:spcBef>
                <a:spcPts val="0"/>
              </a:spcBef>
              <a:spcAft>
                <a:spcPts val="800"/>
              </a:spcAft>
              <a:buNone/>
            </a:pPr>
            <a:r>
              <a:rPr lang="en-US" sz="1200" dirty="0">
                <a:effectLst/>
                <a:latin typeface="+mj-lt"/>
                <a:ea typeface="Calibri" panose="020F0502020204030204" pitchFamily="34" charset="0"/>
                <a:cs typeface="Calibri" panose="020F0502020204030204" pitchFamily="34" charset="0"/>
              </a:rPr>
              <a:t>(b) The defendant shall be advised that, regardless of their successful completion of diversion, the arrest upon which the diversion was based may be disclosed by the Department of Justice in response to a </a:t>
            </a:r>
            <a:r>
              <a:rPr lang="en-US" sz="1200" b="1" u="sng" dirty="0">
                <a:effectLst/>
                <a:latin typeface="+mj-lt"/>
                <a:ea typeface="Calibri" panose="020F0502020204030204" pitchFamily="34" charset="0"/>
                <a:cs typeface="Calibri" panose="020F0502020204030204" pitchFamily="34" charset="0"/>
              </a:rPr>
              <a:t>peace officer</a:t>
            </a:r>
            <a:r>
              <a:rPr lang="en-US" sz="1200" dirty="0">
                <a:effectLst/>
                <a:latin typeface="+mj-lt"/>
                <a:ea typeface="Calibri" panose="020F0502020204030204" pitchFamily="34" charset="0"/>
                <a:cs typeface="Calibri" panose="020F0502020204030204" pitchFamily="34" charset="0"/>
              </a:rPr>
              <a:t> application request and that, notwithstanding subdivision (a), this section does not relieve them of the obligation to disclose the arrest in response to a direct question contained in a questionnaire or application for a position as a peace officer, as defined in </a:t>
            </a:r>
            <a:r>
              <a:rPr lang="en-US" sz="1200" u="sng" dirty="0">
                <a:effectLst/>
                <a:latin typeface="+mj-lt"/>
                <a:ea typeface="Calibri" panose="020F0502020204030204" pitchFamily="34" charset="0"/>
                <a:cs typeface="Calibri" panose="020F0502020204030204" pitchFamily="34" charset="0"/>
                <a:hlinkClick r:id="rId4">
                  <a:extLst>
                    <a:ext uri="{A12FA001-AC4F-418D-AE19-62706E023703}">
                      <ahyp:hlinkClr xmlns:ahyp="http://schemas.microsoft.com/office/drawing/2018/hyperlinkcolor" val="tx"/>
                    </a:ext>
                  </a:extLst>
                </a:hlinkClick>
              </a:rPr>
              <a:t>Section 830</a:t>
            </a:r>
            <a:r>
              <a:rPr lang="en-US" sz="1200" dirty="0">
                <a:effectLst/>
                <a:latin typeface="+mj-lt"/>
                <a:ea typeface="Calibri" panose="020F0502020204030204" pitchFamily="34" charset="0"/>
                <a:cs typeface="Calibri" panose="020F0502020204030204" pitchFamily="34" charset="0"/>
              </a:rPr>
              <a:t>.</a:t>
            </a:r>
            <a:endParaRPr lang="en-US" sz="1200" dirty="0">
              <a:effectLst/>
              <a:latin typeface="+mj-lt"/>
              <a:ea typeface="Calibri" panose="020F0502020204030204" pitchFamily="34" charset="0"/>
              <a:cs typeface="Times New Roman" panose="02020603050405020304" pitchFamily="18" charset="0"/>
            </a:endParaRPr>
          </a:p>
          <a:p>
            <a:pPr marL="0" marR="0" indent="0">
              <a:spcBef>
                <a:spcPts val="1200"/>
              </a:spcBef>
              <a:spcAft>
                <a:spcPts val="0"/>
              </a:spcAft>
              <a:buNone/>
            </a:pPr>
            <a:r>
              <a:rPr lang="en-US" sz="1200" b="1" dirty="0">
                <a:effectLst/>
                <a:latin typeface="+mj-lt"/>
                <a:ea typeface="Times New Roman" panose="02020603050405020304" pitchFamily="18" charset="0"/>
              </a:rPr>
              <a:t>Credits</a:t>
            </a:r>
          </a:p>
          <a:p>
            <a:pPr marL="0" marR="0" indent="0">
              <a:lnSpc>
                <a:spcPct val="107000"/>
              </a:lnSpc>
              <a:spcBef>
                <a:spcPts val="0"/>
              </a:spcBef>
              <a:spcAft>
                <a:spcPts val="800"/>
              </a:spcAft>
              <a:buNone/>
            </a:pPr>
            <a:r>
              <a:rPr lang="en-US" sz="1200" dirty="0">
                <a:effectLst/>
                <a:latin typeface="+mj-lt"/>
                <a:ea typeface="Calibri" panose="020F0502020204030204" pitchFamily="34" charset="0"/>
                <a:cs typeface="Calibri" panose="020F0502020204030204" pitchFamily="34" charset="0"/>
              </a:rPr>
              <a:t>(Added by </a:t>
            </a:r>
            <a:r>
              <a:rPr lang="en-US" sz="1200" u="sng" dirty="0">
                <a:effectLst/>
                <a:latin typeface="+mj-lt"/>
                <a:ea typeface="Calibri" panose="020F0502020204030204" pitchFamily="34" charset="0"/>
                <a:cs typeface="Calibri" panose="020F0502020204030204" pitchFamily="34" charset="0"/>
                <a:hlinkClick r:id="rId5">
                  <a:extLst>
                    <a:ext uri="{A12FA001-AC4F-418D-AE19-62706E023703}">
                      <ahyp:hlinkClr xmlns:ahyp="http://schemas.microsoft.com/office/drawing/2018/hyperlinkcolor" val="tx"/>
                    </a:ext>
                  </a:extLst>
                </a:hlinkClick>
              </a:rPr>
              <a:t>Stats.2020, c. 334 (A.B.3234), § 1, eff. Jan. 1, 2021</a:t>
            </a:r>
            <a:r>
              <a:rPr lang="en-US" sz="1200" dirty="0">
                <a:effectLst/>
                <a:latin typeface="+mj-lt"/>
                <a:ea typeface="Calibri" panose="020F0502020204030204" pitchFamily="34" charset="0"/>
                <a:cs typeface="Calibri" panose="020F0502020204030204" pitchFamily="34" charset="0"/>
              </a:rPr>
              <a:t>.)</a:t>
            </a:r>
            <a:endParaRPr lang="en-US" sz="1200" dirty="0">
              <a:effectLst/>
              <a:latin typeface="+mj-lt"/>
              <a:ea typeface="Calibri" panose="020F0502020204030204" pitchFamily="34" charset="0"/>
              <a:cs typeface="Times New Roman" panose="02020603050405020304" pitchFamily="18" charset="0"/>
            </a:endParaRPr>
          </a:p>
          <a:p>
            <a:pPr marL="0" marR="0" indent="0">
              <a:lnSpc>
                <a:spcPct val="107000"/>
              </a:lnSpc>
              <a:spcBef>
                <a:spcPts val="0"/>
              </a:spcBef>
              <a:spcAft>
                <a:spcPts val="800"/>
              </a:spcAft>
              <a:buNone/>
            </a:pPr>
            <a:r>
              <a:rPr lang="en-US" sz="1200" dirty="0">
                <a:effectLst/>
                <a:latin typeface="+mj-lt"/>
                <a:ea typeface="Calibri" panose="020F0502020204030204" pitchFamily="34" charset="0"/>
                <a:cs typeface="Calibri" panose="020F0502020204030204" pitchFamily="34" charset="0"/>
              </a:rPr>
              <a:t>West's Ann. Cal. Penal Code § 1001.97, CA PENAL § 1001.97</a:t>
            </a:r>
            <a:endParaRPr lang="en-US" sz="1200" dirty="0">
              <a:effectLst/>
              <a:latin typeface="+mj-lt"/>
              <a:ea typeface="Calibri" panose="020F0502020204030204" pitchFamily="34" charset="0"/>
              <a:cs typeface="Times New Roman" panose="02020603050405020304" pitchFamily="18" charset="0"/>
            </a:endParaRPr>
          </a:p>
          <a:p>
            <a:pPr marL="0" marR="0" indent="0">
              <a:lnSpc>
                <a:spcPct val="107000"/>
              </a:lnSpc>
              <a:spcBef>
                <a:spcPts val="0"/>
              </a:spcBef>
              <a:spcAft>
                <a:spcPts val="800"/>
              </a:spcAft>
              <a:buNone/>
            </a:pPr>
            <a:r>
              <a:rPr lang="en-US" sz="1200" dirty="0">
                <a:effectLst/>
                <a:latin typeface="+mj-lt"/>
                <a:ea typeface="Calibri" panose="020F0502020204030204" pitchFamily="34" charset="0"/>
                <a:cs typeface="Calibri" panose="020F0502020204030204" pitchFamily="34" charset="0"/>
              </a:rPr>
              <a:t>Current with urgency legislation through Ch. 145 of 2021 </a:t>
            </a:r>
            <a:r>
              <a:rPr lang="en-US" sz="1200" dirty="0" err="1">
                <a:effectLst/>
                <a:latin typeface="+mj-lt"/>
                <a:ea typeface="Calibri" panose="020F0502020204030204" pitchFamily="34" charset="0"/>
                <a:cs typeface="Calibri" panose="020F0502020204030204" pitchFamily="34" charset="0"/>
              </a:rPr>
              <a:t>Reg.Sess</a:t>
            </a:r>
            <a:endParaRPr lang="en-US" sz="1200" dirty="0">
              <a:effectLst/>
              <a:latin typeface="+mj-lt"/>
              <a:ea typeface="Calibri" panose="020F0502020204030204" pitchFamily="34" charset="0"/>
              <a:cs typeface="Times New Roman" panose="02020603050405020304" pitchFamily="18" charset="0"/>
            </a:endParaRPr>
          </a:p>
        </p:txBody>
      </p:sp>
      <p:sp>
        <p:nvSpPr>
          <p:cNvPr id="3" name="TextBox 2">
            <a:extLst>
              <a:ext uri="{FF2B5EF4-FFF2-40B4-BE49-F238E27FC236}">
                <a16:creationId xmlns:a16="http://schemas.microsoft.com/office/drawing/2014/main" id="{A798F8E2-8292-4D86-8842-666E5BB1D04C}"/>
              </a:ext>
            </a:extLst>
          </p:cNvPr>
          <p:cNvSpPr txBox="1"/>
          <p:nvPr/>
        </p:nvSpPr>
        <p:spPr>
          <a:xfrm>
            <a:off x="422031" y="360485"/>
            <a:ext cx="8748346" cy="1569660"/>
          </a:xfrm>
          <a:prstGeom prst="rect">
            <a:avLst/>
          </a:prstGeom>
          <a:noFill/>
        </p:spPr>
        <p:txBody>
          <a:bodyPr wrap="square" rtlCol="0">
            <a:spAutoFit/>
          </a:bodyPr>
          <a:lstStyle/>
          <a:p>
            <a:r>
              <a:rPr lang="en-US" sz="3200" dirty="0">
                <a:effectLst/>
                <a:ea typeface="Times New Roman" panose="02020603050405020304" pitchFamily="18" charset="0"/>
              </a:rPr>
              <a:t>Significance Misdemeanor Diversion under California Penal Code 1001.95 for Defendants Who Hold Professional Licenses:</a:t>
            </a:r>
            <a:endParaRPr lang="en-US" sz="3200" dirty="0"/>
          </a:p>
        </p:txBody>
      </p:sp>
    </p:spTree>
    <p:extLst>
      <p:ext uri="{BB962C8B-B14F-4D97-AF65-F5344CB8AC3E}">
        <p14:creationId xmlns:p14="http://schemas.microsoft.com/office/powerpoint/2010/main" val="47285834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9D95F29C-AD53-4E18-8A5B-6F6333B2DAD2}"/>
              </a:ext>
            </a:extLst>
          </p:cNvPr>
          <p:cNvSpPr txBox="1"/>
          <p:nvPr/>
        </p:nvSpPr>
        <p:spPr>
          <a:xfrm>
            <a:off x="471077" y="2389484"/>
            <a:ext cx="9310976" cy="3293209"/>
          </a:xfrm>
          <a:prstGeom prst="rect">
            <a:avLst/>
          </a:prstGeom>
          <a:noFill/>
        </p:spPr>
        <p:txBody>
          <a:bodyPr wrap="square" rtlCol="0">
            <a:spAutoFit/>
          </a:bodyPr>
          <a:lstStyle/>
          <a:p>
            <a:pPr marL="0" marR="0">
              <a:spcBef>
                <a:spcPts val="0"/>
              </a:spcBef>
              <a:spcAft>
                <a:spcPts val="0"/>
              </a:spcAft>
            </a:pPr>
            <a:r>
              <a:rPr lang="en-US" sz="1600" dirty="0">
                <a:effectLst/>
                <a:latin typeface="+mj-lt"/>
                <a:ea typeface="Calibri" panose="020F0502020204030204" pitchFamily="34" charset="0"/>
              </a:rPr>
              <a:t>“Immigration law has its own definition of a criminal conviction. Under INA § 101(a)(48)(A), a conviction occurs if there is a formal judgment of guilt entered by a court. But it also occurs in some alternative dispositions, if adjudication of guilt is withheld and “(</a:t>
            </a:r>
            <a:r>
              <a:rPr lang="en-US" sz="1600" dirty="0" err="1">
                <a:effectLst/>
                <a:latin typeface="+mj-lt"/>
                <a:ea typeface="Calibri" panose="020F0502020204030204" pitchFamily="34" charset="0"/>
              </a:rPr>
              <a:t>i</a:t>
            </a:r>
            <a:r>
              <a:rPr lang="en-US" sz="1600" dirty="0">
                <a:effectLst/>
                <a:latin typeface="+mj-lt"/>
                <a:ea typeface="Calibri" panose="020F0502020204030204" pitchFamily="34" charset="0"/>
              </a:rPr>
              <a:t>) a judge or jury has found the [noncitizen] guilty or the [noncitizen] has entered a plea of guilty or nolo contendere or has admitted sufficient facts to warrant a finding of guilt, and (ii) the judge has ordered some form of punishment, penalty, or restraint on the [noncitizen’s] liberty to be imposed.</a:t>
            </a:r>
          </a:p>
          <a:p>
            <a:pPr marL="0" marR="0" indent="0">
              <a:spcBef>
                <a:spcPts val="0"/>
              </a:spcBef>
              <a:spcAft>
                <a:spcPts val="0"/>
              </a:spcAft>
              <a:buNone/>
            </a:pPr>
            <a:endParaRPr lang="en-US" sz="1600" dirty="0">
              <a:effectLst/>
              <a:latin typeface="+mj-lt"/>
              <a:ea typeface="Calibri" panose="020F0502020204030204" pitchFamily="34" charset="0"/>
            </a:endParaRPr>
          </a:p>
          <a:p>
            <a:pPr marL="0" marR="0">
              <a:spcBef>
                <a:spcPts val="0"/>
              </a:spcBef>
              <a:spcAft>
                <a:spcPts val="0"/>
              </a:spcAft>
            </a:pPr>
            <a:r>
              <a:rPr lang="en-US" sz="1600" dirty="0">
                <a:effectLst/>
                <a:latin typeface="+mj-lt"/>
                <a:ea typeface="Calibri" panose="020F0502020204030204" pitchFamily="34" charset="0"/>
              </a:rPr>
              <a:t>The result is that if a person admits guilt as part of a diversion or other pretrial intervention program, it is very likely that they will be held to have a conviction for immigration purposes— even if the state (the convicting jurisdiction) says that there is no conviction.” </a:t>
            </a:r>
          </a:p>
          <a:p>
            <a:pPr marL="0" marR="0" indent="0">
              <a:spcBef>
                <a:spcPts val="0"/>
              </a:spcBef>
              <a:spcAft>
                <a:spcPts val="0"/>
              </a:spcAft>
              <a:buNone/>
            </a:pPr>
            <a:endParaRPr lang="en-US" sz="1600" dirty="0">
              <a:effectLst/>
              <a:latin typeface="+mj-lt"/>
              <a:ea typeface="Calibri" panose="020F0502020204030204" pitchFamily="34" charset="0"/>
            </a:endParaRPr>
          </a:p>
          <a:p>
            <a:pPr marL="0" marR="0">
              <a:spcBef>
                <a:spcPts val="0"/>
              </a:spcBef>
              <a:spcAft>
                <a:spcPts val="0"/>
              </a:spcAft>
            </a:pPr>
            <a:r>
              <a:rPr lang="en-US" sz="1600" dirty="0">
                <a:effectLst/>
                <a:latin typeface="+mj-lt"/>
                <a:ea typeface="Calibri" panose="020F0502020204030204" pitchFamily="34" charset="0"/>
              </a:rPr>
              <a:t>Immigrant Legal Resource Center June 2021 Practice Advisory by Kathy Brady citing </a:t>
            </a:r>
            <a:r>
              <a:rPr lang="en-US" sz="1600" i="1" dirty="0">
                <a:effectLst/>
                <a:latin typeface="+mj-lt"/>
                <a:ea typeface="Calibri" panose="020F0502020204030204" pitchFamily="34" charset="0"/>
              </a:rPr>
              <a:t>Matter of Cabrera, </a:t>
            </a:r>
            <a:r>
              <a:rPr lang="en-US" sz="1600" dirty="0">
                <a:effectLst/>
                <a:latin typeface="+mj-lt"/>
                <a:ea typeface="Calibri" panose="020F0502020204030204" pitchFamily="34" charset="0"/>
              </a:rPr>
              <a:t>24 I&amp;N Dec. 459, 460−62 (BIA 2008); </a:t>
            </a:r>
            <a:r>
              <a:rPr lang="en-US" sz="1600" i="1" dirty="0">
                <a:effectLst/>
                <a:latin typeface="+mj-lt"/>
                <a:ea typeface="Calibri" panose="020F0502020204030204" pitchFamily="34" charset="0"/>
              </a:rPr>
              <a:t>Matter of Mohamed, </a:t>
            </a:r>
            <a:r>
              <a:rPr lang="en-US" sz="1600" dirty="0">
                <a:effectLst/>
                <a:latin typeface="+mj-lt"/>
                <a:ea typeface="Calibri" panose="020F0502020204030204" pitchFamily="34" charset="0"/>
              </a:rPr>
              <a:t>27 I&amp;N Dec. 92 (BIA  2017)</a:t>
            </a:r>
            <a:endParaRPr lang="en-US" sz="1600" dirty="0">
              <a:effectLst/>
              <a:latin typeface="+mj-lt"/>
              <a:ea typeface="Calibri" panose="020F0502020204030204" pitchFamily="34" charset="0"/>
              <a:cs typeface="Times New Roman" panose="02020603050405020304" pitchFamily="18" charset="0"/>
            </a:endParaRPr>
          </a:p>
        </p:txBody>
      </p:sp>
      <p:sp>
        <p:nvSpPr>
          <p:cNvPr id="3" name="TextBox 2">
            <a:extLst>
              <a:ext uri="{FF2B5EF4-FFF2-40B4-BE49-F238E27FC236}">
                <a16:creationId xmlns:a16="http://schemas.microsoft.com/office/drawing/2014/main" id="{A798F8E2-8292-4D86-8842-666E5BB1D04C}"/>
              </a:ext>
            </a:extLst>
          </p:cNvPr>
          <p:cNvSpPr txBox="1"/>
          <p:nvPr/>
        </p:nvSpPr>
        <p:spPr>
          <a:xfrm>
            <a:off x="374017" y="347296"/>
            <a:ext cx="9214949" cy="1569660"/>
          </a:xfrm>
          <a:prstGeom prst="rect">
            <a:avLst/>
          </a:prstGeom>
          <a:noFill/>
        </p:spPr>
        <p:txBody>
          <a:bodyPr wrap="square" rtlCol="0">
            <a:spAutoFit/>
          </a:bodyPr>
          <a:lstStyle/>
          <a:p>
            <a:r>
              <a:rPr lang="en-US" sz="3200" dirty="0">
                <a:effectLst/>
                <a:ea typeface="Times New Roman" panose="02020603050405020304" pitchFamily="18" charset="0"/>
              </a:rPr>
              <a:t>Significance Misdemeanor Diversion under California Penal Code 1001.95 for Defendants Who Are Not U.S. Citizens:</a:t>
            </a:r>
            <a:endParaRPr lang="en-US" sz="3200" dirty="0"/>
          </a:p>
        </p:txBody>
      </p:sp>
    </p:spTree>
    <p:extLst>
      <p:ext uri="{BB962C8B-B14F-4D97-AF65-F5344CB8AC3E}">
        <p14:creationId xmlns:p14="http://schemas.microsoft.com/office/powerpoint/2010/main" val="334986021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9D95F29C-AD53-4E18-8A5B-6F6333B2DAD2}"/>
              </a:ext>
            </a:extLst>
          </p:cNvPr>
          <p:cNvSpPr txBox="1"/>
          <p:nvPr/>
        </p:nvSpPr>
        <p:spPr>
          <a:xfrm>
            <a:off x="422031" y="2283976"/>
            <a:ext cx="9310976" cy="2062103"/>
          </a:xfrm>
          <a:prstGeom prst="rect">
            <a:avLst/>
          </a:prstGeom>
          <a:noFill/>
        </p:spPr>
        <p:txBody>
          <a:bodyPr wrap="square" rtlCol="0">
            <a:spAutoFit/>
          </a:bodyPr>
          <a:lstStyle/>
          <a:p>
            <a:pPr marL="0" marR="0">
              <a:spcBef>
                <a:spcPts val="0"/>
              </a:spcBef>
              <a:spcAft>
                <a:spcPts val="0"/>
              </a:spcAft>
            </a:pPr>
            <a:r>
              <a:rPr lang="en-US" sz="1600" dirty="0">
                <a:effectLst/>
                <a:latin typeface="+mj-lt"/>
                <a:ea typeface="Times New Roman" panose="02020603050405020304" pitchFamily="18" charset="0"/>
              </a:rPr>
              <a:t>So long as PC 1001.95 diversion is done with entry of a NOT GUILTY plea, the non-U.S. citizen who successfully completes this diversion does not have a conviction under CA state law and does not have a conviction for immigration purposes either. </a:t>
            </a:r>
            <a:endParaRPr lang="en-US" sz="1600" dirty="0">
              <a:effectLst/>
              <a:latin typeface="+mj-lt"/>
              <a:ea typeface="Calibri" panose="020F0502020204030204" pitchFamily="34" charset="0"/>
            </a:endParaRPr>
          </a:p>
          <a:p>
            <a:pPr marR="0">
              <a:spcBef>
                <a:spcPts val="0"/>
              </a:spcBef>
              <a:spcAft>
                <a:spcPts val="0"/>
              </a:spcAft>
            </a:pPr>
            <a:endParaRPr lang="en-US" sz="1600" dirty="0">
              <a:effectLst/>
              <a:latin typeface="+mj-lt"/>
              <a:ea typeface="Calibri" panose="020F0502020204030204" pitchFamily="34" charset="0"/>
            </a:endParaRPr>
          </a:p>
          <a:p>
            <a:pPr marR="0" lvl="0">
              <a:spcBef>
                <a:spcPts val="0"/>
              </a:spcBef>
              <a:spcAft>
                <a:spcPts val="0"/>
              </a:spcAft>
            </a:pPr>
            <a:r>
              <a:rPr lang="en-US" sz="1600" dirty="0">
                <a:effectLst/>
                <a:latin typeface="+mj-lt"/>
                <a:ea typeface="Times New Roman" panose="02020603050405020304" pitchFamily="18" charset="0"/>
                <a:cs typeface="Arial" panose="020B0604020202020204" pitchFamily="34" charset="0"/>
              </a:rPr>
              <a:t>The significance of a pre-trial diversion where no guilty plea is entered in contrast to a post-guilty plea diversion cannot be overstated. </a:t>
            </a:r>
          </a:p>
          <a:p>
            <a:pPr marR="0" lvl="0">
              <a:spcBef>
                <a:spcPts val="0"/>
              </a:spcBef>
              <a:spcAft>
                <a:spcPts val="0"/>
              </a:spcAft>
            </a:pPr>
            <a:endParaRPr lang="en-US" sz="1600" dirty="0">
              <a:effectLst/>
              <a:latin typeface="+mj-lt"/>
              <a:ea typeface="Times New Roman" panose="02020603050405020304" pitchFamily="18" charset="0"/>
              <a:cs typeface="Arial" panose="020B0604020202020204" pitchFamily="34" charset="0"/>
            </a:endParaRPr>
          </a:p>
          <a:p>
            <a:pPr marR="0" lvl="0">
              <a:spcBef>
                <a:spcPts val="0"/>
              </a:spcBef>
              <a:spcAft>
                <a:spcPts val="0"/>
              </a:spcAft>
            </a:pPr>
            <a:r>
              <a:rPr lang="en-US" sz="1600" dirty="0">
                <a:effectLst/>
                <a:latin typeface="+mj-lt"/>
                <a:ea typeface="Times New Roman" panose="02020603050405020304" pitchFamily="18" charset="0"/>
                <a:cs typeface="Arial" panose="020B0604020202020204" pitchFamily="34" charset="0"/>
              </a:rPr>
              <a:t>PC 1000 -drug diversion as an example. </a:t>
            </a:r>
          </a:p>
        </p:txBody>
      </p:sp>
      <p:sp>
        <p:nvSpPr>
          <p:cNvPr id="3" name="TextBox 2">
            <a:extLst>
              <a:ext uri="{FF2B5EF4-FFF2-40B4-BE49-F238E27FC236}">
                <a16:creationId xmlns:a16="http://schemas.microsoft.com/office/drawing/2014/main" id="{A798F8E2-8292-4D86-8842-666E5BB1D04C}"/>
              </a:ext>
            </a:extLst>
          </p:cNvPr>
          <p:cNvSpPr txBox="1"/>
          <p:nvPr/>
        </p:nvSpPr>
        <p:spPr>
          <a:xfrm>
            <a:off x="422031" y="360485"/>
            <a:ext cx="9016511" cy="1569660"/>
          </a:xfrm>
          <a:prstGeom prst="rect">
            <a:avLst/>
          </a:prstGeom>
          <a:noFill/>
        </p:spPr>
        <p:txBody>
          <a:bodyPr wrap="square" rtlCol="0">
            <a:spAutoFit/>
          </a:bodyPr>
          <a:lstStyle/>
          <a:p>
            <a:r>
              <a:rPr lang="en-US" sz="3200" dirty="0">
                <a:effectLst/>
                <a:ea typeface="Times New Roman" panose="02020603050405020304" pitchFamily="18" charset="0"/>
              </a:rPr>
              <a:t>Significance Misdemeanor Diversion under California Penal Code 1001.95 for Defendants Who Are Not U.S. Citizens, Continued:</a:t>
            </a:r>
            <a:endParaRPr lang="en-US" sz="3200" dirty="0"/>
          </a:p>
        </p:txBody>
      </p:sp>
    </p:spTree>
    <p:extLst>
      <p:ext uri="{BB962C8B-B14F-4D97-AF65-F5344CB8AC3E}">
        <p14:creationId xmlns:p14="http://schemas.microsoft.com/office/powerpoint/2010/main" val="301366281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9D95F29C-AD53-4E18-8A5B-6F6333B2DAD2}"/>
              </a:ext>
            </a:extLst>
          </p:cNvPr>
          <p:cNvSpPr txBox="1"/>
          <p:nvPr/>
        </p:nvSpPr>
        <p:spPr>
          <a:xfrm>
            <a:off x="523831" y="2404088"/>
            <a:ext cx="9310976" cy="3046988"/>
          </a:xfrm>
          <a:prstGeom prst="rect">
            <a:avLst/>
          </a:prstGeom>
          <a:noFill/>
        </p:spPr>
        <p:txBody>
          <a:bodyPr wrap="square" rtlCol="0">
            <a:spAutoFit/>
          </a:bodyPr>
          <a:lstStyle/>
          <a:p>
            <a:pPr marL="0" marR="0">
              <a:spcBef>
                <a:spcPts val="0"/>
              </a:spcBef>
              <a:spcAft>
                <a:spcPts val="0"/>
              </a:spcAft>
            </a:pPr>
            <a:r>
              <a:rPr lang="en-US" sz="1600" dirty="0">
                <a:effectLst/>
                <a:latin typeface="+mj-lt"/>
                <a:ea typeface="Calibri" panose="020F0502020204030204" pitchFamily="34" charset="0"/>
              </a:rPr>
              <a:t>“Under existing law, a court could offer diversion for a misdemeanor charge to a defendant who was evaluated by a regional center and found to have a developmental disability. Effective January 1, 2021, the statute includes diversion for any misdemeanor or felony charge (with exceptions for some serious crimes listed at Penal Code § 1001.21(b)). See Penal Code § 1001.20-1001.33 (AB 79).” </a:t>
            </a:r>
          </a:p>
          <a:p>
            <a:pPr marL="0" marR="0" indent="0">
              <a:spcBef>
                <a:spcPts val="0"/>
              </a:spcBef>
              <a:spcAft>
                <a:spcPts val="0"/>
              </a:spcAft>
              <a:buNone/>
            </a:pPr>
            <a:endParaRPr lang="en-US" sz="1600" dirty="0">
              <a:effectLst/>
              <a:latin typeface="+mj-lt"/>
              <a:ea typeface="Calibri" panose="020F0502020204030204" pitchFamily="34" charset="0"/>
            </a:endParaRPr>
          </a:p>
          <a:p>
            <a:pPr marL="0" marR="0">
              <a:spcBef>
                <a:spcPts val="0"/>
              </a:spcBef>
              <a:spcAft>
                <a:spcPts val="0"/>
              </a:spcAft>
            </a:pPr>
            <a:r>
              <a:rPr lang="en-US" sz="1600" dirty="0">
                <a:effectLst/>
                <a:latin typeface="+mj-lt"/>
                <a:ea typeface="Calibri" panose="020F0502020204030204" pitchFamily="34" charset="0"/>
              </a:rPr>
              <a:t>Applicability to the Non-U.S. Citizen Defendant: </a:t>
            </a:r>
            <a:endParaRPr lang="en-US" sz="1600" dirty="0">
              <a:latin typeface="+mj-lt"/>
              <a:ea typeface="Calibri" panose="020F0502020204030204" pitchFamily="34" charset="0"/>
            </a:endParaRPr>
          </a:p>
          <a:p>
            <a:pPr marL="0" marR="0" indent="0">
              <a:spcBef>
                <a:spcPts val="0"/>
              </a:spcBef>
              <a:spcAft>
                <a:spcPts val="0"/>
              </a:spcAft>
              <a:buNone/>
            </a:pPr>
            <a:r>
              <a:rPr lang="en-US" sz="1600" dirty="0">
                <a:effectLst/>
                <a:latin typeface="+mj-lt"/>
                <a:ea typeface="Calibri" panose="020F0502020204030204" pitchFamily="34" charset="0"/>
              </a:rPr>
              <a:t>“As always, counsel for noncitizen defendants must ensure that the person pleads “not guilty” or, if there is no plea, that the person does not admit facts supporting a finding of guilt to the court or prosecutor.”</a:t>
            </a:r>
          </a:p>
          <a:p>
            <a:pPr marL="0" marR="0" indent="0">
              <a:spcBef>
                <a:spcPts val="0"/>
              </a:spcBef>
              <a:spcAft>
                <a:spcPts val="0"/>
              </a:spcAft>
              <a:buNone/>
            </a:pPr>
            <a:endParaRPr lang="en-US" sz="1600" dirty="0">
              <a:effectLst/>
              <a:latin typeface="+mj-lt"/>
              <a:ea typeface="Calibri" panose="020F0502020204030204" pitchFamily="34" charset="0"/>
            </a:endParaRPr>
          </a:p>
          <a:p>
            <a:pPr marL="0" marR="0" indent="0">
              <a:spcBef>
                <a:spcPts val="0"/>
              </a:spcBef>
              <a:spcAft>
                <a:spcPts val="0"/>
              </a:spcAft>
              <a:buNone/>
            </a:pPr>
            <a:r>
              <a:rPr lang="en-US" sz="1600" dirty="0">
                <a:effectLst/>
                <a:latin typeface="+mj-lt"/>
                <a:ea typeface="Calibri" panose="020F0502020204030204" pitchFamily="34" charset="0"/>
              </a:rPr>
              <a:t>Immigrant Legal Resource Center June 2021 Practice Advisory by Kathy Brady </a:t>
            </a:r>
          </a:p>
        </p:txBody>
      </p:sp>
      <p:sp>
        <p:nvSpPr>
          <p:cNvPr id="3" name="TextBox 2">
            <a:extLst>
              <a:ext uri="{FF2B5EF4-FFF2-40B4-BE49-F238E27FC236}">
                <a16:creationId xmlns:a16="http://schemas.microsoft.com/office/drawing/2014/main" id="{A798F8E2-8292-4D86-8842-666E5BB1D04C}"/>
              </a:ext>
            </a:extLst>
          </p:cNvPr>
          <p:cNvSpPr txBox="1"/>
          <p:nvPr/>
        </p:nvSpPr>
        <p:spPr>
          <a:xfrm>
            <a:off x="422031" y="360485"/>
            <a:ext cx="9271488" cy="1846659"/>
          </a:xfrm>
          <a:prstGeom prst="rect">
            <a:avLst/>
          </a:prstGeom>
          <a:noFill/>
        </p:spPr>
        <p:txBody>
          <a:bodyPr wrap="square" rtlCol="0">
            <a:spAutoFit/>
          </a:bodyPr>
          <a:lstStyle/>
          <a:p>
            <a:r>
              <a:rPr lang="en-US" sz="3200" dirty="0">
                <a:effectLst/>
                <a:ea typeface="Calibri" panose="020F0502020204030204" pitchFamily="34" charset="0"/>
              </a:rPr>
              <a:t>Expanded Pre-Trial Diversion for Persons with Developmental Disabilities </a:t>
            </a:r>
          </a:p>
          <a:p>
            <a:r>
              <a:rPr lang="en-US" sz="3200" dirty="0">
                <a:effectLst/>
                <a:ea typeface="Calibri" panose="020F0502020204030204" pitchFamily="34" charset="0"/>
              </a:rPr>
              <a:t>Penal Code § 1001.20 et seq </a:t>
            </a:r>
            <a:br>
              <a:rPr lang="en-US" sz="1400" dirty="0">
                <a:solidFill>
                  <a:srgbClr val="000000"/>
                </a:solidFill>
                <a:effectLst/>
                <a:latin typeface="Arial" panose="020B0604020202020204" pitchFamily="34" charset="0"/>
                <a:ea typeface="Calibri" panose="020F0502020204030204" pitchFamily="34" charset="0"/>
              </a:rPr>
            </a:br>
            <a:endParaRPr lang="en-US" dirty="0"/>
          </a:p>
        </p:txBody>
      </p:sp>
    </p:spTree>
    <p:extLst>
      <p:ext uri="{BB962C8B-B14F-4D97-AF65-F5344CB8AC3E}">
        <p14:creationId xmlns:p14="http://schemas.microsoft.com/office/powerpoint/2010/main" val="233665578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9B9C2B48-3899-4B1D-B526-C35DFD16BC0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alphaModFix amt="10000"/>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12" name="Picture 11">
            <a:extLst>
              <a:ext uri="{FF2B5EF4-FFF2-40B4-BE49-F238E27FC236}">
                <a16:creationId xmlns:a16="http://schemas.microsoft.com/office/drawing/2014/main" id="{1A89A43D-53DA-411B-94AD-DEEF9B654AF3}"/>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1" y="4242851"/>
            <a:ext cx="8968084" cy="275942"/>
          </a:xfrm>
          <a:prstGeom prst="rect">
            <a:avLst/>
          </a:prstGeom>
        </p:spPr>
      </p:pic>
      <p:pic>
        <p:nvPicPr>
          <p:cNvPr id="14" name="Picture 13">
            <a:extLst>
              <a:ext uri="{FF2B5EF4-FFF2-40B4-BE49-F238E27FC236}">
                <a16:creationId xmlns:a16="http://schemas.microsoft.com/office/drawing/2014/main" id="{5D844A84-2EA4-4FF5-83FD-E14C9E8D7226}"/>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a:extLst>
              <a:ext uri="{28A0092B-C50C-407E-A947-70E740481C1C}">
                <a14:useLocalDpi xmlns:a14="http://schemas.microsoft.com/office/drawing/2010/main" val="0"/>
              </a:ext>
            </a:extLst>
          </a:blip>
          <a:stretch>
            <a:fillRect/>
          </a:stretch>
        </p:blipFill>
        <p:spPr>
          <a:xfrm>
            <a:off x="9111716" y="4243845"/>
            <a:ext cx="3077108" cy="276940"/>
          </a:xfrm>
          <a:prstGeom prst="rect">
            <a:avLst/>
          </a:prstGeom>
        </p:spPr>
      </p:pic>
      <p:sp>
        <p:nvSpPr>
          <p:cNvPr id="16" name="Rectangle 15">
            <a:extLst>
              <a:ext uri="{FF2B5EF4-FFF2-40B4-BE49-F238E27FC236}">
                <a16:creationId xmlns:a16="http://schemas.microsoft.com/office/drawing/2014/main" id="{6A23D1B2-B408-4913-9A1D-051C9DB38D5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590078"/>
            <a:ext cx="8968085" cy="1660332"/>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 name="Rectangle 17">
            <a:extLst>
              <a:ext uri="{FF2B5EF4-FFF2-40B4-BE49-F238E27FC236}">
                <a16:creationId xmlns:a16="http://schemas.microsoft.com/office/drawing/2014/main" id="{0189E329-C38B-4230-A181-B6B8BB9E143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111715" y="2590078"/>
            <a:ext cx="3077109" cy="166033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useBgFill="1">
        <p:nvSpPr>
          <p:cNvPr id="20" name="Rectangle 19">
            <a:extLst>
              <a:ext uri="{FF2B5EF4-FFF2-40B4-BE49-F238E27FC236}">
                <a16:creationId xmlns:a16="http://schemas.microsoft.com/office/drawing/2014/main" id="{9AECCBA6-7ADB-447D-967C-1D193869DA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82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2" name="Picture 21">
            <a:extLst>
              <a:ext uri="{FF2B5EF4-FFF2-40B4-BE49-F238E27FC236}">
                <a16:creationId xmlns:a16="http://schemas.microsoft.com/office/drawing/2014/main" id="{B4C3D555-383C-4449-828F-F08C2CE7EE6B}"/>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alphaModFix amt="10000"/>
            <a:extLst>
              <a:ext uri="{28A0092B-C50C-407E-A947-70E740481C1C}">
                <a14:useLocalDpi xmlns:a14="http://schemas.microsoft.com/office/drawing/2010/main" val="0"/>
              </a:ext>
            </a:extLst>
          </a:blip>
          <a:stretch>
            <a:fillRect/>
          </a:stretch>
        </p:blipFill>
        <p:spPr>
          <a:xfrm>
            <a:off x="0" y="-8207"/>
            <a:ext cx="12192000" cy="6858000"/>
          </a:xfrm>
          <a:prstGeom prst="rect">
            <a:avLst/>
          </a:prstGeom>
        </p:spPr>
      </p:pic>
      <p:sp>
        <p:nvSpPr>
          <p:cNvPr id="24" name="Rectangle 23">
            <a:extLst>
              <a:ext uri="{FF2B5EF4-FFF2-40B4-BE49-F238E27FC236}">
                <a16:creationId xmlns:a16="http://schemas.microsoft.com/office/drawing/2014/main" id="{D8ED7A66-CC0E-455F-86C7-E70EA8E8B12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096000" y="0"/>
            <a:ext cx="6092824"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6" name="Picture 25">
            <a:extLst>
              <a:ext uri="{FF2B5EF4-FFF2-40B4-BE49-F238E27FC236}">
                <a16:creationId xmlns:a16="http://schemas.microsoft.com/office/drawing/2014/main" id="{4FF2C4A3-06D5-42A6-81A3-E7FA660736B8}"/>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1" y="4688333"/>
            <a:ext cx="6400800" cy="185701"/>
          </a:xfrm>
          <a:prstGeom prst="rect">
            <a:avLst/>
          </a:prstGeom>
        </p:spPr>
      </p:pic>
      <p:sp>
        <p:nvSpPr>
          <p:cNvPr id="28" name="Rectangle 27">
            <a:extLst>
              <a:ext uri="{FF2B5EF4-FFF2-40B4-BE49-F238E27FC236}">
                <a16:creationId xmlns:a16="http://schemas.microsoft.com/office/drawing/2014/main" id="{B59AE4CA-E81E-4F21-A7FA-98CF877F39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2162908"/>
            <a:ext cx="6411743" cy="2532185"/>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TextBox 2">
            <a:extLst>
              <a:ext uri="{FF2B5EF4-FFF2-40B4-BE49-F238E27FC236}">
                <a16:creationId xmlns:a16="http://schemas.microsoft.com/office/drawing/2014/main" id="{A798F8E2-8292-4D86-8842-666E5BB1D04C}"/>
              </a:ext>
            </a:extLst>
          </p:cNvPr>
          <p:cNvSpPr txBox="1"/>
          <p:nvPr/>
        </p:nvSpPr>
        <p:spPr>
          <a:xfrm>
            <a:off x="680322" y="2403231"/>
            <a:ext cx="5192940" cy="2133600"/>
          </a:xfrm>
          <a:prstGeom prst="rect">
            <a:avLst/>
          </a:prstGeom>
        </p:spPr>
        <p:txBody>
          <a:bodyPr vert="horz" lIns="91440" tIns="45720" rIns="91440" bIns="45720" rtlCol="0" anchor="b">
            <a:normAutofit/>
          </a:bodyPr>
          <a:lstStyle/>
          <a:p>
            <a:pPr algn="r" defTabSz="914400">
              <a:lnSpc>
                <a:spcPct val="90000"/>
              </a:lnSpc>
              <a:spcBef>
                <a:spcPct val="0"/>
              </a:spcBef>
              <a:spcAft>
                <a:spcPts val="600"/>
              </a:spcAft>
            </a:pPr>
            <a:r>
              <a:rPr lang="en-US" sz="5400" dirty="0">
                <a:latin typeface="+mj-lt"/>
                <a:ea typeface="+mj-ea"/>
                <a:cs typeface="+mj-cs"/>
              </a:rPr>
              <a:t>Thank you for your time </a:t>
            </a:r>
          </a:p>
        </p:txBody>
      </p:sp>
      <p:sp>
        <p:nvSpPr>
          <p:cNvPr id="30" name="Rectangle 29">
            <a:extLst>
              <a:ext uri="{FF2B5EF4-FFF2-40B4-BE49-F238E27FC236}">
                <a16:creationId xmlns:a16="http://schemas.microsoft.com/office/drawing/2014/main" id="{83949DA1-D816-48F2-A835-EDFF3FE652B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733163" y="642795"/>
            <a:ext cx="4812406" cy="5575125"/>
          </a:xfrm>
          <a:prstGeom prst="rect">
            <a:avLst/>
          </a:prstGeom>
          <a:solidFill>
            <a:schemeClr val="tx1"/>
          </a:solidFill>
          <a:ln>
            <a:noFill/>
          </a:ln>
          <a:effectLst>
            <a:outerShdw blurRad="76200" dist="63500" dir="5040000" algn="t" rotWithShape="0">
              <a:prstClr val="black">
                <a:alpha val="41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Logo&#10;&#10;Description automatically generated with medium confidence">
            <a:extLst>
              <a:ext uri="{FF2B5EF4-FFF2-40B4-BE49-F238E27FC236}">
                <a16:creationId xmlns:a16="http://schemas.microsoft.com/office/drawing/2014/main" id="{E5A5AFCC-D6CB-4766-B304-A6D9C6F435F6}"/>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019328" y="1456176"/>
            <a:ext cx="4178419" cy="971482"/>
          </a:xfrm>
          <a:prstGeom prst="rect">
            <a:avLst/>
          </a:prstGeom>
          <a:ln>
            <a:noFill/>
          </a:ln>
          <a:effectLst/>
        </p:spPr>
      </p:pic>
      <p:pic>
        <p:nvPicPr>
          <p:cNvPr id="6" name="Picture 5" descr="A picture containing text, outdoor&#10;&#10;Description automatically generated">
            <a:extLst>
              <a:ext uri="{FF2B5EF4-FFF2-40B4-BE49-F238E27FC236}">
                <a16:creationId xmlns:a16="http://schemas.microsoft.com/office/drawing/2014/main" id="{AEEFAF13-E915-4FEC-AAF8-88AB84F95C08}"/>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788921" y="2874049"/>
            <a:ext cx="2639235" cy="2639235"/>
          </a:xfrm>
          <a:prstGeom prst="rect">
            <a:avLst/>
          </a:prstGeom>
        </p:spPr>
      </p:pic>
    </p:spTree>
    <p:extLst>
      <p:ext uri="{BB962C8B-B14F-4D97-AF65-F5344CB8AC3E}">
        <p14:creationId xmlns:p14="http://schemas.microsoft.com/office/powerpoint/2010/main" val="371947066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3BFC873D-D79A-4386-8C36-C406145D9243}"/>
              </a:ext>
            </a:extLst>
          </p:cNvPr>
          <p:cNvSpPr txBox="1"/>
          <p:nvPr/>
        </p:nvSpPr>
        <p:spPr>
          <a:xfrm>
            <a:off x="474785" y="276957"/>
            <a:ext cx="9253904" cy="7232749"/>
          </a:xfrm>
          <a:prstGeom prst="rect">
            <a:avLst/>
          </a:prstGeom>
          <a:noFill/>
        </p:spPr>
        <p:txBody>
          <a:bodyPr wrap="square" rtlCol="0">
            <a:spAutoFit/>
          </a:bodyPr>
          <a:lstStyle/>
          <a:p>
            <a:r>
              <a:rPr lang="en-US" sz="3200" dirty="0"/>
              <a:t>SB 1437 / PC 1170.95 effective January 1, 2019</a:t>
            </a:r>
            <a:endParaRPr lang="en-US" dirty="0"/>
          </a:p>
          <a:p>
            <a:endParaRPr lang="en-US" dirty="0"/>
          </a:p>
          <a:p>
            <a:r>
              <a:rPr lang="en-US" sz="2000" dirty="0"/>
              <a:t>Limits first degree murder liability in some situations e.g. felony murder:</a:t>
            </a:r>
            <a:r>
              <a:rPr lang="en-US" sz="2000" b="0" i="0" u="none" strike="noStrike" baseline="0" dirty="0"/>
              <a:t> </a:t>
            </a:r>
          </a:p>
          <a:p>
            <a:pPr marL="285750" indent="-285750">
              <a:buFont typeface="Arial" panose="020B0604020202020204" pitchFamily="34" charset="0"/>
              <a:buChar char="•"/>
            </a:pPr>
            <a:r>
              <a:rPr lang="en-US" sz="2000" dirty="0"/>
              <a:t>A </a:t>
            </a:r>
            <a:r>
              <a:rPr lang="en-US" sz="2000" b="0" i="0" u="none" strike="noStrike" baseline="0" dirty="0"/>
              <a:t>participant in the perpetration or attempted perpetration of a felony specified in P.C. 189 in which a death occurs, is liable for murder only if one of the following is proven: </a:t>
            </a:r>
          </a:p>
          <a:p>
            <a:pPr marL="800100" lvl="1" indent="-342900">
              <a:buFont typeface="Courier New" panose="02070309020205020404" pitchFamily="49" charset="0"/>
              <a:buChar char="o"/>
            </a:pPr>
            <a:r>
              <a:rPr lang="en-US" sz="2000" b="0" i="0" u="none" strike="noStrike" baseline="0" dirty="0"/>
              <a:t>the person was the actual killer; </a:t>
            </a:r>
          </a:p>
          <a:p>
            <a:pPr marL="800100" lvl="1" indent="-342900">
              <a:buFont typeface="Courier New" panose="02070309020205020404" pitchFamily="49" charset="0"/>
              <a:buChar char="o"/>
            </a:pPr>
            <a:r>
              <a:rPr lang="en-US" sz="2000" b="0" i="0" u="none" strike="noStrike" baseline="0" dirty="0"/>
              <a:t>the person was not the actual killer, but with the intent to kill, aided, abetted, counseled, commanded, induced, solicited, requested, or assisted the actual killer in the commission of murder in the first degree; or </a:t>
            </a:r>
          </a:p>
          <a:p>
            <a:pPr marL="800100" lvl="1" indent="-342900">
              <a:buFont typeface="Courier New" panose="02070309020205020404" pitchFamily="49" charset="0"/>
              <a:buChar char="o"/>
            </a:pPr>
            <a:r>
              <a:rPr lang="en-US" sz="2000" b="0" i="0" u="none" strike="noStrike" baseline="0" dirty="0"/>
              <a:t>the person was a major participant in the underlying felony and acted with reckless indifference to human life. </a:t>
            </a:r>
          </a:p>
          <a:p>
            <a:endParaRPr lang="en-US" sz="2000" b="0" i="0" u="none" strike="noStrike" baseline="0" dirty="0"/>
          </a:p>
          <a:p>
            <a:r>
              <a:rPr lang="en-US" sz="2000" dirty="0"/>
              <a:t>Retroactive:  </a:t>
            </a:r>
          </a:p>
          <a:p>
            <a:pPr marL="285750" indent="-285750">
              <a:buFont typeface="Arial" panose="020B0604020202020204" pitchFamily="34" charset="0"/>
              <a:buChar char="•"/>
            </a:pPr>
            <a:r>
              <a:rPr lang="en-US" sz="2000" dirty="0"/>
              <a:t>May petition to have a prior murder conviction vacated and re-sentenced (often requires litigation of the facts).</a:t>
            </a:r>
            <a:endParaRPr lang="en-US" sz="2000" b="0" i="0" u="none" strike="noStrike" baseline="0" dirty="0"/>
          </a:p>
          <a:p>
            <a:pPr marL="285750" indent="-285750">
              <a:buFont typeface="Arial" panose="020B0604020202020204" pitchFamily="34" charset="0"/>
              <a:buChar char="•"/>
            </a:pPr>
            <a:r>
              <a:rPr lang="en-US" sz="2000" b="0" i="0" u="none" strike="noStrike" baseline="0" dirty="0"/>
              <a:t>Applies to murder convictions of any age, and regardless of whether the defendant is in or out of custody or has completed the sentence. There is no specified deadline for filing such a petition. </a:t>
            </a:r>
          </a:p>
          <a:p>
            <a:endParaRPr lang="en-US" dirty="0">
              <a:solidFill>
                <a:srgbClr val="211D1E"/>
              </a:solidFill>
              <a:latin typeface="Palatino"/>
            </a:endParaRPr>
          </a:p>
          <a:p>
            <a:endParaRPr lang="en-US" dirty="0"/>
          </a:p>
          <a:p>
            <a:endParaRPr lang="en-US" dirty="0"/>
          </a:p>
        </p:txBody>
      </p:sp>
    </p:spTree>
    <p:extLst>
      <p:ext uri="{BB962C8B-B14F-4D97-AF65-F5344CB8AC3E}">
        <p14:creationId xmlns:p14="http://schemas.microsoft.com/office/powerpoint/2010/main" val="282818226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3BFC873D-D79A-4386-8C36-C406145D9243}"/>
              </a:ext>
            </a:extLst>
          </p:cNvPr>
          <p:cNvSpPr txBox="1"/>
          <p:nvPr/>
        </p:nvSpPr>
        <p:spPr>
          <a:xfrm>
            <a:off x="518746" y="263768"/>
            <a:ext cx="9253904" cy="7140416"/>
          </a:xfrm>
          <a:prstGeom prst="rect">
            <a:avLst/>
          </a:prstGeom>
          <a:noFill/>
        </p:spPr>
        <p:txBody>
          <a:bodyPr wrap="square" rtlCol="0">
            <a:spAutoFit/>
          </a:bodyPr>
          <a:lstStyle/>
          <a:p>
            <a:r>
              <a:rPr lang="en-US" sz="3200" dirty="0"/>
              <a:t>AB 1793 Retroactive Application of Proposition 64 effective January 1, 2019</a:t>
            </a:r>
          </a:p>
          <a:p>
            <a:r>
              <a:rPr lang="en-US" sz="2000" i="1" dirty="0"/>
              <a:t>Affirmative duty to implement retroactive remedies</a:t>
            </a:r>
          </a:p>
          <a:p>
            <a:endParaRPr lang="en-US" sz="2000" dirty="0"/>
          </a:p>
          <a:p>
            <a:r>
              <a:rPr lang="en-US" sz="2000" dirty="0"/>
              <a:t>California Department of Justice (DOJ) maintains statewide criminal history records (AKA rap sheets.)  </a:t>
            </a:r>
          </a:p>
          <a:p>
            <a:endParaRPr lang="en-US" sz="2000" dirty="0"/>
          </a:p>
          <a:p>
            <a:pPr marL="285750" indent="-285750">
              <a:buFont typeface="Arial" panose="020B0604020202020204" pitchFamily="34" charset="0"/>
              <a:buChar char="•"/>
            </a:pPr>
            <a:r>
              <a:rPr lang="en-US" sz="2000" dirty="0"/>
              <a:t>By July 1, 2019, DOJ was required to review entire database to identify any conviction which might be eligible for reduction or dismissal.  DOJ provided a list to every DA’s Office. </a:t>
            </a:r>
          </a:p>
          <a:p>
            <a:pPr marL="285750" indent="-285750">
              <a:buFont typeface="Arial" panose="020B0604020202020204" pitchFamily="34" charset="0"/>
              <a:buChar char="•"/>
            </a:pPr>
            <a:r>
              <a:rPr lang="en-US" sz="2000" dirty="0"/>
              <a:t>DA’s Office to notify court and Public Defender’s Office of any challenge to any case on the list by July 1, 2020.</a:t>
            </a:r>
          </a:p>
          <a:p>
            <a:pPr marL="285750" indent="-285750">
              <a:buFont typeface="Arial" panose="020B0604020202020204" pitchFamily="34" charset="0"/>
              <a:buChar char="•"/>
            </a:pPr>
            <a:r>
              <a:rPr lang="en-US" sz="2000" dirty="0"/>
              <a:t>Court to reduce or dismiss eligible convictions.</a:t>
            </a:r>
          </a:p>
          <a:p>
            <a:endParaRPr lang="en-US" sz="2000" dirty="0"/>
          </a:p>
          <a:p>
            <a:r>
              <a:rPr lang="en-US" sz="2000" dirty="0"/>
              <a:t>In San Luis Obispo County:</a:t>
            </a:r>
          </a:p>
          <a:p>
            <a:pPr marL="285750" indent="-285750">
              <a:buFont typeface="Arial" panose="020B0604020202020204" pitchFamily="34" charset="0"/>
              <a:buChar char="•"/>
            </a:pPr>
            <a:r>
              <a:rPr lang="en-US" sz="2000" dirty="0"/>
              <a:t>DA’s Office compiled a more complete list, supplementing DOJ list with local databases</a:t>
            </a:r>
          </a:p>
          <a:p>
            <a:pPr marL="285750" indent="-285750">
              <a:buFont typeface="Arial" panose="020B0604020202020204" pitchFamily="34" charset="0"/>
              <a:buChar char="•"/>
            </a:pPr>
            <a:r>
              <a:rPr lang="en-US" sz="2000" dirty="0"/>
              <a:t>DA’s Office did not challenge any, and dismissed all prior marijuana offenses:  over 9500 adult convictions and over 900 juvenile charges.</a:t>
            </a:r>
          </a:p>
          <a:p>
            <a:endParaRPr lang="en-US" dirty="0"/>
          </a:p>
          <a:p>
            <a:endParaRPr lang="en-US" dirty="0"/>
          </a:p>
          <a:p>
            <a:endParaRPr lang="en-US" dirty="0"/>
          </a:p>
        </p:txBody>
      </p:sp>
    </p:spTree>
    <p:extLst>
      <p:ext uri="{BB962C8B-B14F-4D97-AF65-F5344CB8AC3E}">
        <p14:creationId xmlns:p14="http://schemas.microsoft.com/office/powerpoint/2010/main" val="52635335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3BFC873D-D79A-4386-8C36-C406145D9243}"/>
              </a:ext>
            </a:extLst>
          </p:cNvPr>
          <p:cNvSpPr txBox="1"/>
          <p:nvPr/>
        </p:nvSpPr>
        <p:spPr>
          <a:xfrm>
            <a:off x="597877" y="606668"/>
            <a:ext cx="9253904" cy="4616648"/>
          </a:xfrm>
          <a:prstGeom prst="rect">
            <a:avLst/>
          </a:prstGeom>
          <a:noFill/>
        </p:spPr>
        <p:txBody>
          <a:bodyPr wrap="square" rtlCol="0">
            <a:spAutoFit/>
          </a:bodyPr>
          <a:lstStyle/>
          <a:p>
            <a:r>
              <a:rPr lang="en-US" sz="3200" dirty="0"/>
              <a:t>SB 384 Sex Offender Tiering </a:t>
            </a:r>
          </a:p>
          <a:p>
            <a:r>
              <a:rPr lang="en-US" sz="3200" dirty="0"/>
              <a:t>effective January 1, 2021</a:t>
            </a:r>
          </a:p>
          <a:p>
            <a:endParaRPr lang="en-US" sz="3200" dirty="0"/>
          </a:p>
          <a:p>
            <a:r>
              <a:rPr lang="en-US" sz="2000" dirty="0"/>
              <a:t>PC 290 Sex Offender registration was a lifetime requirement.  </a:t>
            </a:r>
          </a:p>
          <a:p>
            <a:endParaRPr lang="en-US" sz="2000" dirty="0"/>
          </a:p>
          <a:p>
            <a:r>
              <a:rPr lang="en-US" sz="2000" dirty="0"/>
              <a:t>Now, depending on the offense:</a:t>
            </a:r>
          </a:p>
          <a:p>
            <a:pPr marL="285750" indent="-285750">
              <a:buFont typeface="Arial" panose="020B0604020202020204" pitchFamily="34" charset="0"/>
              <a:buChar char="•"/>
            </a:pPr>
            <a:r>
              <a:rPr lang="en-US" sz="2000" dirty="0"/>
              <a:t>Adults:  10 years, 20 years, or lifetime</a:t>
            </a:r>
          </a:p>
          <a:p>
            <a:pPr marL="285750" indent="-285750">
              <a:buFont typeface="Arial" panose="020B0604020202020204" pitchFamily="34" charset="0"/>
              <a:buChar char="•"/>
            </a:pPr>
            <a:r>
              <a:rPr lang="en-US" sz="2000" dirty="0"/>
              <a:t>Juveniles:  5 years or 10 years</a:t>
            </a:r>
          </a:p>
          <a:p>
            <a:endParaRPr lang="en-US" sz="2000" dirty="0"/>
          </a:p>
          <a:p>
            <a:r>
              <a:rPr lang="en-US" sz="2000" dirty="0"/>
              <a:t>Law passed in 2017, but three-year implementation window was granted for DOJ to re-classify qualifying registrants.  Starting July 1, 2021 registrants may petition the court for a shorter period of registration.</a:t>
            </a:r>
          </a:p>
          <a:p>
            <a:endParaRPr lang="en-US" dirty="0"/>
          </a:p>
        </p:txBody>
      </p:sp>
    </p:spTree>
    <p:extLst>
      <p:ext uri="{BB962C8B-B14F-4D97-AF65-F5344CB8AC3E}">
        <p14:creationId xmlns:p14="http://schemas.microsoft.com/office/powerpoint/2010/main" val="90579357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3BFC873D-D79A-4386-8C36-C406145D9243}"/>
              </a:ext>
            </a:extLst>
          </p:cNvPr>
          <p:cNvSpPr txBox="1"/>
          <p:nvPr/>
        </p:nvSpPr>
        <p:spPr>
          <a:xfrm>
            <a:off x="597877" y="606668"/>
            <a:ext cx="9253904" cy="6524863"/>
          </a:xfrm>
          <a:prstGeom prst="rect">
            <a:avLst/>
          </a:prstGeom>
          <a:noFill/>
        </p:spPr>
        <p:txBody>
          <a:bodyPr wrap="square" rtlCol="0">
            <a:spAutoFit/>
          </a:bodyPr>
          <a:lstStyle/>
          <a:p>
            <a:r>
              <a:rPr lang="en-US" sz="3200" dirty="0"/>
              <a:t>AB 1950 Shorter Probation Terms </a:t>
            </a:r>
          </a:p>
          <a:p>
            <a:r>
              <a:rPr lang="en-US" sz="3200" dirty="0"/>
              <a:t>effective January 1, 2021</a:t>
            </a:r>
          </a:p>
          <a:p>
            <a:endParaRPr lang="en-US" dirty="0"/>
          </a:p>
          <a:p>
            <a:r>
              <a:rPr lang="en-US" sz="2000" dirty="0"/>
              <a:t>Changed default length of probation for a misdemeanor to one year (formerly three years.)  Penal Code 1203a</a:t>
            </a:r>
          </a:p>
          <a:p>
            <a:endParaRPr lang="en-US" sz="2000" dirty="0"/>
          </a:p>
          <a:p>
            <a:r>
              <a:rPr lang="en-US" sz="2000" dirty="0"/>
              <a:t>Changed default length of probation for a felony to two years (formerly five years.)  Penal Code 1203.1 </a:t>
            </a:r>
          </a:p>
          <a:p>
            <a:endParaRPr lang="en-US" sz="2000" dirty="0"/>
          </a:p>
          <a:p>
            <a:pPr marL="285750" indent="-285750">
              <a:buFont typeface="Arial" panose="020B0604020202020204" pitchFamily="34" charset="0"/>
              <a:buChar char="•"/>
            </a:pPr>
            <a:r>
              <a:rPr lang="en-US" sz="2000" dirty="0"/>
              <a:t>Unintended consequence:  Drug Court programs lost participants, and had offer shorter treatment plans (similarly, Prop. 47 reduced incentive to participate in court supervised treatment, because former felony offenses are now misdemeanors.</a:t>
            </a:r>
          </a:p>
          <a:p>
            <a:pPr marL="285750" indent="-285750">
              <a:buFont typeface="Arial" panose="020B0604020202020204" pitchFamily="34" charset="0"/>
              <a:buChar char="•"/>
            </a:pPr>
            <a:endParaRPr lang="en-US" sz="2000" dirty="0"/>
          </a:p>
          <a:p>
            <a:pPr marL="285750" indent="-285750">
              <a:buFont typeface="Arial" panose="020B0604020202020204" pitchFamily="34" charset="0"/>
              <a:buChar char="•"/>
            </a:pPr>
            <a:r>
              <a:rPr lang="en-US" sz="2000" dirty="0"/>
              <a:t>San Luis Obispo:  Court, Probation, and DA’s Office are working together to implement retroactively and terminate probation when a longer length was previously imposed, without waiting for probationer to file a petition.</a:t>
            </a:r>
          </a:p>
          <a:p>
            <a:endParaRPr lang="en-US" sz="2000" dirty="0"/>
          </a:p>
          <a:p>
            <a:endParaRPr lang="en-US" dirty="0"/>
          </a:p>
          <a:p>
            <a:endParaRPr lang="en-US" dirty="0"/>
          </a:p>
        </p:txBody>
      </p:sp>
    </p:spTree>
    <p:extLst>
      <p:ext uri="{BB962C8B-B14F-4D97-AF65-F5344CB8AC3E}">
        <p14:creationId xmlns:p14="http://schemas.microsoft.com/office/powerpoint/2010/main" val="270828176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3BFC873D-D79A-4386-8C36-C406145D9243}"/>
              </a:ext>
            </a:extLst>
          </p:cNvPr>
          <p:cNvSpPr txBox="1"/>
          <p:nvPr/>
        </p:nvSpPr>
        <p:spPr>
          <a:xfrm>
            <a:off x="597877" y="606668"/>
            <a:ext cx="9253904" cy="6001643"/>
          </a:xfrm>
          <a:prstGeom prst="rect">
            <a:avLst/>
          </a:prstGeom>
          <a:noFill/>
        </p:spPr>
        <p:txBody>
          <a:bodyPr wrap="square" rtlCol="0">
            <a:spAutoFit/>
          </a:bodyPr>
          <a:lstStyle/>
          <a:p>
            <a:r>
              <a:rPr lang="en-US" sz="3200" dirty="0"/>
              <a:t>Retroactive application of statutory changes </a:t>
            </a:r>
          </a:p>
          <a:p>
            <a:endParaRPr lang="en-US" dirty="0"/>
          </a:p>
          <a:p>
            <a:r>
              <a:rPr lang="en-US" sz="2000" b="0" i="0" u="none" strike="noStrike" baseline="0" dirty="0"/>
              <a:t>The general default rule is that a change in a criminal law applies prospectively unless the law expressly declares that it applies retroactively. (P.C. 3; and </a:t>
            </a:r>
            <a:r>
              <a:rPr lang="en-US" sz="2000" b="0" i="1" u="none" strike="noStrike" baseline="0" dirty="0"/>
              <a:t>People v. Brown </a:t>
            </a:r>
            <a:r>
              <a:rPr lang="en-US" sz="2000" b="0" i="0" u="none" strike="noStrike" baseline="0" dirty="0"/>
              <a:t>(2012) 54 Cal.4th 314, 319.) </a:t>
            </a:r>
          </a:p>
          <a:p>
            <a:endParaRPr lang="en-US" sz="2000" dirty="0"/>
          </a:p>
          <a:p>
            <a:r>
              <a:rPr lang="en-US" sz="2000" b="0" i="0" u="none" strike="noStrike" baseline="0" dirty="0"/>
              <a:t>The </a:t>
            </a:r>
            <a:r>
              <a:rPr lang="en-US" sz="2000" b="1" i="0" u="sng" strike="noStrike" baseline="0" dirty="0"/>
              <a:t>exception</a:t>
            </a:r>
            <a:r>
              <a:rPr lang="en-US" sz="2000" b="0" i="0" u="none" strike="noStrike" baseline="0" dirty="0"/>
              <a:t> to the default rule is that when a new law mitigates punishment, it will be presumed to apply to convictions that are not yet final unless the Legislature expresses a contrary intent. (</a:t>
            </a:r>
            <a:r>
              <a:rPr lang="en-US" sz="2000" b="0" i="1" u="none" strike="noStrike" baseline="0" dirty="0"/>
              <a:t>In re Estrada </a:t>
            </a:r>
            <a:r>
              <a:rPr lang="en-US" sz="2000" b="0" i="0" u="none" strike="noStrike" baseline="0" dirty="0"/>
              <a:t>(1965) 63 Cal.2d 740, 745.)</a:t>
            </a:r>
          </a:p>
          <a:p>
            <a:endParaRPr lang="en-US" sz="2000" dirty="0"/>
          </a:p>
          <a:p>
            <a:pPr marL="342900" indent="-342900">
              <a:buFont typeface="Arial" panose="020B0604020202020204" pitchFamily="34" charset="0"/>
              <a:buChar char="•"/>
            </a:pPr>
            <a:r>
              <a:rPr lang="en-US" sz="2000" b="0" i="0" u="none" strike="noStrike" baseline="0" dirty="0"/>
              <a:t>Not yet final = appea</a:t>
            </a:r>
            <a:r>
              <a:rPr lang="en-US" sz="2000" dirty="0"/>
              <a:t>l or time to appeal is complete; sentence is complete</a:t>
            </a:r>
            <a:endParaRPr lang="en-US" sz="2000" b="0" i="0" u="none" strike="noStrike" baseline="0" dirty="0"/>
          </a:p>
          <a:p>
            <a:endParaRPr lang="en-US" sz="2000" dirty="0"/>
          </a:p>
          <a:p>
            <a:pPr marL="342900" indent="-342900">
              <a:buFont typeface="Arial" panose="020B0604020202020204" pitchFamily="34" charset="0"/>
              <a:buChar char="•"/>
            </a:pPr>
            <a:r>
              <a:rPr lang="en-US" sz="2000" dirty="0"/>
              <a:t>Lots of litigation:  Prop. 47, changes in sentencing enhancements for prior convictions, what defines mitigation of punishment, does the DA have the option to unwind a negotiated plea?</a:t>
            </a:r>
          </a:p>
          <a:p>
            <a:endParaRPr lang="en-US" dirty="0"/>
          </a:p>
          <a:p>
            <a:endParaRPr lang="en-US" dirty="0"/>
          </a:p>
          <a:p>
            <a:endParaRPr lang="en-US" dirty="0"/>
          </a:p>
        </p:txBody>
      </p:sp>
    </p:spTree>
    <p:extLst>
      <p:ext uri="{BB962C8B-B14F-4D97-AF65-F5344CB8AC3E}">
        <p14:creationId xmlns:p14="http://schemas.microsoft.com/office/powerpoint/2010/main" val="171077527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3BFC873D-D79A-4386-8C36-C406145D9243}"/>
              </a:ext>
            </a:extLst>
          </p:cNvPr>
          <p:cNvSpPr txBox="1"/>
          <p:nvPr/>
        </p:nvSpPr>
        <p:spPr>
          <a:xfrm>
            <a:off x="597877" y="606668"/>
            <a:ext cx="9253904" cy="9171742"/>
          </a:xfrm>
          <a:prstGeom prst="rect">
            <a:avLst/>
          </a:prstGeom>
          <a:noFill/>
        </p:spPr>
        <p:txBody>
          <a:bodyPr wrap="square" rtlCol="0">
            <a:spAutoFit/>
          </a:bodyPr>
          <a:lstStyle/>
          <a:p>
            <a:r>
              <a:rPr lang="en-US" sz="3200" dirty="0"/>
              <a:t>AB 2542 California Racial Justice Act (Penal Code 745) effective January 1, 2021 (not retroactive)</a:t>
            </a:r>
          </a:p>
          <a:p>
            <a:endParaRPr lang="en-US" dirty="0"/>
          </a:p>
          <a:p>
            <a:r>
              <a:rPr lang="en-US" sz="2000" b="0" i="0" u="none" strike="noStrike" baseline="0" dirty="0"/>
              <a:t>The California Racial Justice Act of 2020. Prohibits the state from seeking or obtaining a criminal conviction, or imposing a sentence, on the basis of race, ethnicity, or national origin. </a:t>
            </a:r>
          </a:p>
          <a:p>
            <a:endParaRPr lang="en-US" sz="2000" b="0" i="0" u="none" strike="noStrike" baseline="0" dirty="0"/>
          </a:p>
          <a:p>
            <a:r>
              <a:rPr lang="en-US" sz="2000" dirty="0"/>
              <a:t>Violations based on:</a:t>
            </a:r>
          </a:p>
          <a:p>
            <a:pPr marL="342900" indent="-342900">
              <a:buFont typeface="Arial" panose="020B0604020202020204" pitchFamily="34" charset="0"/>
              <a:buChar char="•"/>
            </a:pPr>
            <a:r>
              <a:rPr lang="en-US" sz="2000" b="0" i="0" u="none" strike="noStrike" baseline="0" dirty="0"/>
              <a:t>Participant in the case exhibits racial bias or animus towards the defendant</a:t>
            </a:r>
          </a:p>
          <a:p>
            <a:pPr marL="342900" indent="-342900">
              <a:buFont typeface="Arial" panose="020B0604020202020204" pitchFamily="34" charset="0"/>
              <a:buChar char="•"/>
            </a:pPr>
            <a:r>
              <a:rPr lang="en-US" sz="2000" dirty="0"/>
              <a:t>During trial, use of racially discriminatory language</a:t>
            </a:r>
          </a:p>
          <a:p>
            <a:pPr marL="342900" indent="-342900">
              <a:buFont typeface="Arial" panose="020B0604020202020204" pitchFamily="34" charset="0"/>
              <a:buChar char="•"/>
            </a:pPr>
            <a:r>
              <a:rPr lang="en-US" sz="2000" dirty="0"/>
              <a:t>Statistical evidence that people of one race are disproportionately charged or convicted of a specific crime</a:t>
            </a:r>
          </a:p>
          <a:p>
            <a:pPr marL="342900" indent="-342900">
              <a:buFont typeface="Arial" panose="020B0604020202020204" pitchFamily="34" charset="0"/>
              <a:buChar char="•"/>
            </a:pPr>
            <a:r>
              <a:rPr lang="en-US" sz="2000" b="0" i="0" u="none" strike="noStrike" baseline="0" dirty="0"/>
              <a:t>Statistical evidence that people of one race received more severe sentences</a:t>
            </a:r>
          </a:p>
          <a:p>
            <a:endParaRPr lang="en-US" sz="2000" b="0" i="0" u="none" strike="noStrike" baseline="0" dirty="0"/>
          </a:p>
          <a:p>
            <a:r>
              <a:rPr lang="en-US" sz="2000" dirty="0"/>
              <a:t>Possible remedies:</a:t>
            </a:r>
          </a:p>
          <a:p>
            <a:pPr marL="342900" indent="-342900">
              <a:buFont typeface="Arial" panose="020B0604020202020204" pitchFamily="34" charset="0"/>
              <a:buChar char="•"/>
            </a:pPr>
            <a:r>
              <a:rPr lang="en-US" sz="2000" dirty="0"/>
              <a:t>Mistrial, discharge jury and empanel a new jury, reduce charges, dismiss enhancements, vacate a conviction and/or sentence; </a:t>
            </a:r>
          </a:p>
          <a:p>
            <a:pPr marL="342900" indent="-342900">
              <a:buFont typeface="Arial" panose="020B0604020202020204" pitchFamily="34" charset="0"/>
              <a:buChar char="•"/>
            </a:pPr>
            <a:r>
              <a:rPr lang="en-US" sz="2000" dirty="0"/>
              <a:t>If violation of PC 745 the death penalty is prohibited.</a:t>
            </a:r>
          </a:p>
          <a:p>
            <a:endParaRPr lang="en-US" sz="2000" b="0" i="0" u="none" strike="noStrike" baseline="0" dirty="0"/>
          </a:p>
          <a:p>
            <a:endParaRPr lang="en-US" sz="2000" dirty="0"/>
          </a:p>
          <a:p>
            <a:endParaRPr lang="en-US" sz="2000" b="0" i="0" u="none" strike="noStrike" baseline="0" dirty="0"/>
          </a:p>
          <a:p>
            <a:endParaRPr lang="en-US" sz="2000" dirty="0"/>
          </a:p>
          <a:p>
            <a:endParaRPr lang="en-US" sz="2000" dirty="0"/>
          </a:p>
          <a:p>
            <a:endParaRPr lang="en-US" dirty="0">
              <a:solidFill>
                <a:srgbClr val="000000"/>
              </a:solidFill>
              <a:latin typeface="Palatino"/>
            </a:endParaRPr>
          </a:p>
          <a:p>
            <a:endParaRPr lang="en-US" dirty="0">
              <a:solidFill>
                <a:srgbClr val="000000"/>
              </a:solidFill>
              <a:latin typeface="Palatino"/>
            </a:endParaRPr>
          </a:p>
          <a:p>
            <a:endParaRPr lang="en-US" dirty="0">
              <a:solidFill>
                <a:srgbClr val="000000"/>
              </a:solidFill>
              <a:latin typeface="Palatino"/>
            </a:endParaRPr>
          </a:p>
          <a:p>
            <a:endParaRPr lang="en-US" dirty="0"/>
          </a:p>
          <a:p>
            <a:endParaRPr lang="en-US" dirty="0"/>
          </a:p>
          <a:p>
            <a:endParaRPr lang="en-US" dirty="0"/>
          </a:p>
        </p:txBody>
      </p:sp>
    </p:spTree>
    <p:extLst>
      <p:ext uri="{BB962C8B-B14F-4D97-AF65-F5344CB8AC3E}">
        <p14:creationId xmlns:p14="http://schemas.microsoft.com/office/powerpoint/2010/main" val="421904772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3BFC873D-D79A-4386-8C36-C406145D9243}"/>
              </a:ext>
            </a:extLst>
          </p:cNvPr>
          <p:cNvSpPr txBox="1"/>
          <p:nvPr/>
        </p:nvSpPr>
        <p:spPr>
          <a:xfrm>
            <a:off x="597877" y="606668"/>
            <a:ext cx="9253904" cy="6247864"/>
          </a:xfrm>
          <a:prstGeom prst="rect">
            <a:avLst/>
          </a:prstGeom>
          <a:noFill/>
        </p:spPr>
        <p:txBody>
          <a:bodyPr wrap="square" rtlCol="0">
            <a:spAutoFit/>
          </a:bodyPr>
          <a:lstStyle/>
          <a:p>
            <a:r>
              <a:rPr lang="en-US" sz="3200" dirty="0"/>
              <a:t>AB 3070 Jury Selection / Peremptory Challenges (CCP 231.7)</a:t>
            </a:r>
          </a:p>
          <a:p>
            <a:r>
              <a:rPr lang="en-US" sz="3200" dirty="0"/>
              <a:t>effective January 1, 2022 (not retroactive)</a:t>
            </a:r>
          </a:p>
          <a:p>
            <a:r>
              <a:rPr lang="en-US" sz="3200" dirty="0"/>
              <a:t>… and to civil trials as of January 1, 2026</a:t>
            </a:r>
          </a:p>
          <a:p>
            <a:endParaRPr lang="en-US" dirty="0">
              <a:solidFill>
                <a:srgbClr val="000000"/>
              </a:solidFill>
              <a:latin typeface="Palatino"/>
            </a:endParaRPr>
          </a:p>
          <a:p>
            <a:pPr algn="l"/>
            <a:r>
              <a:rPr lang="en-US" sz="2000" dirty="0"/>
              <a:t>C</a:t>
            </a:r>
            <a:r>
              <a:rPr lang="en-US" sz="2000" b="0" i="0" u="none" strike="noStrike" baseline="0" dirty="0"/>
              <a:t>hanges the system for claims of bias in the exercise of peremptory challenges (</a:t>
            </a:r>
            <a:r>
              <a:rPr lang="en-US" sz="2000" b="0" i="0" u="sng" strike="noStrike" baseline="0" dirty="0"/>
              <a:t>Batson/Wheeler</a:t>
            </a:r>
            <a:r>
              <a:rPr lang="en-US" sz="2000" b="0" i="0" u="none" strike="noStrike" baseline="0" dirty="0"/>
              <a:t>), by:</a:t>
            </a:r>
          </a:p>
          <a:p>
            <a:pPr algn="l"/>
            <a:endParaRPr lang="en-US" sz="2000" b="0" i="0" u="none" strike="noStrike" baseline="0" dirty="0"/>
          </a:p>
          <a:p>
            <a:pPr marL="342900" indent="-342900" algn="l">
              <a:buFont typeface="Arial" panose="020B0604020202020204" pitchFamily="34" charset="0"/>
              <a:buChar char="•"/>
            </a:pPr>
            <a:r>
              <a:rPr lang="en-US" sz="2000" b="0" i="0" u="none" strike="noStrike" baseline="0" dirty="0"/>
              <a:t>creating a list of reasons that are presumptively invalid, </a:t>
            </a:r>
          </a:p>
          <a:p>
            <a:pPr marL="342900" indent="-342900" algn="l">
              <a:buFont typeface="Arial" panose="020B0604020202020204" pitchFamily="34" charset="0"/>
              <a:buChar char="•"/>
            </a:pPr>
            <a:endParaRPr lang="en-US" sz="2000" b="0" i="0" u="none" strike="noStrike" baseline="0" dirty="0"/>
          </a:p>
          <a:p>
            <a:pPr marL="342900" indent="-342900" algn="l">
              <a:buFont typeface="Arial" panose="020B0604020202020204" pitchFamily="34" charset="0"/>
              <a:buChar char="•"/>
            </a:pPr>
            <a:r>
              <a:rPr lang="en-US" sz="2000" b="0" i="0" u="none" strike="noStrike" baseline="0" dirty="0"/>
              <a:t>by eliminating the requirement that objecting counsel make a prima facie case of discrimination, and </a:t>
            </a:r>
          </a:p>
          <a:p>
            <a:pPr marL="342900" indent="-342900" algn="l">
              <a:buFont typeface="Arial" panose="020B0604020202020204" pitchFamily="34" charset="0"/>
              <a:buChar char="•"/>
            </a:pPr>
            <a:endParaRPr lang="en-US" sz="2000" b="0" i="0" u="none" strike="noStrike" baseline="0" dirty="0"/>
          </a:p>
          <a:p>
            <a:pPr marL="342900" indent="-342900" algn="l">
              <a:buFont typeface="Arial" panose="020B0604020202020204" pitchFamily="34" charset="0"/>
              <a:buChar char="•"/>
            </a:pPr>
            <a:r>
              <a:rPr lang="en-US" sz="2000" b="0" i="0" u="none" strike="noStrike" baseline="0" dirty="0"/>
              <a:t>by providing that the court need not find purposeful discrimination in order to find a peremptory challenge improper</a:t>
            </a:r>
            <a:endParaRPr lang="en-US" sz="2000" dirty="0"/>
          </a:p>
          <a:p>
            <a:endParaRPr lang="en-US" dirty="0"/>
          </a:p>
          <a:p>
            <a:endParaRPr lang="en-US" dirty="0"/>
          </a:p>
          <a:p>
            <a:endParaRPr lang="en-US" dirty="0"/>
          </a:p>
        </p:txBody>
      </p:sp>
    </p:spTree>
    <p:extLst>
      <p:ext uri="{BB962C8B-B14F-4D97-AF65-F5344CB8AC3E}">
        <p14:creationId xmlns:p14="http://schemas.microsoft.com/office/powerpoint/2010/main" val="2566238621"/>
      </p:ext>
    </p:extLst>
  </p:cSld>
  <p:clrMapOvr>
    <a:masterClrMapping/>
  </p:clrMapOvr>
</p:sld>
</file>

<file path=ppt/theme/theme1.xml><?xml version="1.0" encoding="utf-8"?>
<a:theme xmlns:a="http://schemas.openxmlformats.org/drawingml/2006/main" name="Berlin">
  <a:themeElements>
    <a:clrScheme name="Custom 10">
      <a:dk1>
        <a:srgbClr val="000000"/>
      </a:dk1>
      <a:lt1>
        <a:sysClr val="window" lastClr="FFFFFF"/>
      </a:lt1>
      <a:dk2>
        <a:srgbClr val="637052"/>
      </a:dk2>
      <a:lt2>
        <a:srgbClr val="F9F2E5"/>
      </a:lt2>
      <a:accent1>
        <a:srgbClr val="E3BC77"/>
      </a:accent1>
      <a:accent2>
        <a:srgbClr val="BD582C"/>
      </a:accent2>
      <a:accent3>
        <a:srgbClr val="865640"/>
      </a:accent3>
      <a:accent4>
        <a:srgbClr val="9B8357"/>
      </a:accent4>
      <a:accent5>
        <a:srgbClr val="C2BC80"/>
      </a:accent5>
      <a:accent6>
        <a:srgbClr val="94A088"/>
      </a:accent6>
      <a:hlink>
        <a:srgbClr val="2998E3"/>
      </a:hlink>
      <a:folHlink>
        <a:srgbClr val="8C8C8C"/>
      </a:folHlink>
    </a:clrScheme>
    <a:fontScheme name="Berlin">
      <a:majorFont>
        <a:latin typeface="Trebuchet MS" panose="020B060302020202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rebuchet MS" panose="020B060302020202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erlin">
      <a:fillStyleLst>
        <a:solidFill>
          <a:schemeClr val="phClr"/>
        </a:solidFill>
        <a:gradFill rotWithShape="1">
          <a:gsLst>
            <a:gs pos="0">
              <a:schemeClr val="phClr">
                <a:tint val="60000"/>
                <a:satMod val="100000"/>
                <a:lumMod val="110000"/>
              </a:schemeClr>
            </a:gs>
            <a:gs pos="100000">
              <a:schemeClr val="phClr">
                <a:tint val="70000"/>
                <a:satMod val="100000"/>
                <a:lumMod val="100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6000"/>
                <a:shade val="100000"/>
                <a:hueMod val="92000"/>
                <a:satMod val="200000"/>
                <a:lumMod val="128000"/>
              </a:schemeClr>
            </a:gs>
            <a:gs pos="50000">
              <a:schemeClr val="phClr">
                <a:shade val="100000"/>
                <a:hueMod val="100000"/>
                <a:satMod val="110000"/>
                <a:lumMod val="130000"/>
              </a:schemeClr>
            </a:gs>
            <a:gs pos="100000">
              <a:schemeClr val="phClr">
                <a:shade val="78000"/>
                <a:hueMod val="118000"/>
                <a:satMod val="120000"/>
                <a:lumMod val="69000"/>
              </a:schemeClr>
            </a:gs>
          </a:gsLst>
          <a:lin ang="2520000" scaled="0"/>
        </a:gradFill>
      </a:bgFillStyleLst>
    </a:fmtScheme>
  </a:themeElements>
  <a:objectDefaults/>
  <a:extraClrSchemeLst/>
  <a:extLst>
    <a:ext uri="{05A4C25C-085E-4340-85A3-A5531E510DB2}">
      <thm15:themeFamily xmlns:thm15="http://schemas.microsoft.com/office/thememl/2012/main" name="Berlin" id="{7B5DBA9E-B069-418E-9360-A61BDD0615A4}" vid="{C7DC10E3-4FF5-456B-A359-A0F378C1E5FB}"/>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TM04033917[[fn=Berlin]]</Template>
  <TotalTime>601</TotalTime>
  <Words>3340</Words>
  <Application>Microsoft Office PowerPoint</Application>
  <PresentationFormat>Widescreen</PresentationFormat>
  <Paragraphs>221</Paragraphs>
  <Slides>27</Slides>
  <Notes>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27</vt:i4>
      </vt:variant>
    </vt:vector>
  </HeadingPairs>
  <TitlesOfParts>
    <vt:vector size="34" baseType="lpstr">
      <vt:lpstr>Arial</vt:lpstr>
      <vt:lpstr>Calibri</vt:lpstr>
      <vt:lpstr>Courier New</vt:lpstr>
      <vt:lpstr>Palatino</vt:lpstr>
      <vt:lpstr>Symbol</vt:lpstr>
      <vt:lpstr>Trebuchet MS</vt:lpstr>
      <vt:lpstr>Berlin</vt:lpstr>
      <vt:lpstr>California Criminal Justice Reform  2021 Update Women Lawyers Association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California Criminal Justice Reform 2021 Update</dc:title>
  <dc:creator>Sheryl Wolcott</dc:creator>
  <cp:lastModifiedBy>Sheryl Wolcott</cp:lastModifiedBy>
  <cp:revision>66</cp:revision>
  <dcterms:created xsi:type="dcterms:W3CDTF">2021-08-31T21:17:53Z</dcterms:created>
  <dcterms:modified xsi:type="dcterms:W3CDTF">2021-09-01T07:29:59Z</dcterms:modified>
</cp:coreProperties>
</file>