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2"/>
  </p:sldMasterIdLst>
  <p:notesMasterIdLst>
    <p:notesMasterId r:id="rId17"/>
  </p:notesMasterIdLst>
  <p:handoutMasterIdLst>
    <p:handoutMasterId r:id="rId18"/>
  </p:handoutMasterIdLst>
  <p:sldIdLst>
    <p:sldId id="256" r:id="rId3"/>
    <p:sldId id="278" r:id="rId4"/>
    <p:sldId id="270" r:id="rId5"/>
    <p:sldId id="288" r:id="rId6"/>
    <p:sldId id="280" r:id="rId7"/>
    <p:sldId id="279" r:id="rId8"/>
    <p:sldId id="275" r:id="rId9"/>
    <p:sldId id="281" r:id="rId10"/>
    <p:sldId id="276" r:id="rId11"/>
    <p:sldId id="286" r:id="rId12"/>
    <p:sldId id="268" r:id="rId13"/>
    <p:sldId id="285" r:id="rId14"/>
    <p:sldId id="287" r:id="rId15"/>
    <p:sldId id="289"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85" d="100"/>
          <a:sy n="85" d="100"/>
        </p:scale>
        <p:origin x="762" y="84"/>
      </p:cViewPr>
      <p:guideLst>
        <p:guide orient="horz" pos="2160"/>
        <p:guide pos="384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4E62BCE-9336-4970-B6BD-714DE939B3F0}" type="datetimeFigureOut">
              <a:rPr lang="en-US" smtClean="0"/>
              <a:t>3/4/2020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FACAC1C-9803-4409-9F39-622463082279}" type="slidenum">
              <a:rPr lang="en-US" smtClean="0"/>
              <a:t>‹#›</a:t>
            </a:fld>
            <a:endParaRPr lang="en-US"/>
          </a:p>
        </p:txBody>
      </p:sp>
    </p:spTree>
    <p:extLst>
      <p:ext uri="{BB962C8B-B14F-4D97-AF65-F5344CB8AC3E}">
        <p14:creationId xmlns:p14="http://schemas.microsoft.com/office/powerpoint/2010/main" val="941566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FA7A704-9F1C-4FD3-85D1-57AF2D7FD0E8}" type="datetimeFigureOut">
              <a:rPr lang="en-US" smtClean="0"/>
              <a:pPr/>
              <a:t>3/4/2020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7EBFB8C-BBFF-4397-A51C-1E92596422A9}" type="slidenum">
              <a:rPr lang="en-US" smtClean="0"/>
              <a:pPr/>
              <a:t>‹#›</a:t>
            </a:fld>
            <a:endParaRPr lang="en-US" dirty="0"/>
          </a:p>
        </p:txBody>
      </p:sp>
    </p:spTree>
    <p:extLst>
      <p:ext uri="{BB962C8B-B14F-4D97-AF65-F5344CB8AC3E}">
        <p14:creationId xmlns:p14="http://schemas.microsoft.com/office/powerpoint/2010/main" val="1793666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1</a:t>
            </a:fld>
            <a:endParaRPr lang="en-US"/>
          </a:p>
        </p:txBody>
      </p:sp>
    </p:spTree>
    <p:extLst>
      <p:ext uri="{BB962C8B-B14F-4D97-AF65-F5344CB8AC3E}">
        <p14:creationId xmlns:p14="http://schemas.microsoft.com/office/powerpoint/2010/main" val="1027327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3</a:t>
            </a:fld>
            <a:endParaRPr lang="en-US"/>
          </a:p>
        </p:txBody>
      </p:sp>
    </p:spTree>
    <p:extLst>
      <p:ext uri="{BB962C8B-B14F-4D97-AF65-F5344CB8AC3E}">
        <p14:creationId xmlns:p14="http://schemas.microsoft.com/office/powerpoint/2010/main" val="93296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4144" y="435936"/>
            <a:ext cx="9875520" cy="1472184"/>
          </a:xfrm>
        </p:spPr>
        <p:txBody>
          <a:bodyPr anchor="b"/>
          <a:lstStyle>
            <a:lvl1pPr algn="l">
              <a:defRPr/>
            </a:lvl1pPr>
            <a:extLst/>
          </a:lstStyle>
          <a:p>
            <a:r>
              <a:rPr lang="en-US" noProof="1"/>
              <a:t>Click to edit Master title style</a:t>
            </a:r>
            <a:endParaRPr lang="en-US" dirty="0"/>
          </a:p>
        </p:txBody>
      </p:sp>
      <p:sp>
        <p:nvSpPr>
          <p:cNvPr id="22" name="Subtitle 21"/>
          <p:cNvSpPr>
            <a:spLocks noGrp="1"/>
          </p:cNvSpPr>
          <p:nvPr>
            <p:ph type="subTitle" idx="1"/>
          </p:nvPr>
        </p:nvSpPr>
        <p:spPr>
          <a:xfrm>
            <a:off x="1910080" y="1850064"/>
            <a:ext cx="987552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a:t>Click to edit Master subtitle style</a:t>
            </a:r>
            <a:endParaRPr lang="en-US" dirty="0"/>
          </a:p>
        </p:txBody>
      </p:sp>
      <p:sp>
        <p:nvSpPr>
          <p:cNvPr id="7" name="Date Placeholder 6"/>
          <p:cNvSpPr>
            <a:spLocks noGrp="1"/>
          </p:cNvSpPr>
          <p:nvPr>
            <p:ph type="dt" sz="half" idx="10"/>
          </p:nvPr>
        </p:nvSpPr>
        <p:spPr/>
        <p:txBody>
          <a:bodyPr/>
          <a:lstStyle/>
          <a:p>
            <a:fld id="{D80A4771-C6EF-4B99-81F4-D30BE4E017A0}" type="datetimeFigureOut">
              <a:rPr lang="en-US" smtClean="0"/>
              <a:pPr/>
              <a:t>3/4/2020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90B41CA-569D-40E7-8E58-026C0338B2C8}" type="slidenum">
              <a:rPr lang="en-US" smtClean="0"/>
              <a:pPr/>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sz="180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0A4771-C6EF-4B99-81F4-D30BE4E017A0}"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0A4771-C6EF-4B99-81F4-D30BE4E017A0}"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0A4771-C6EF-4B99-81F4-D30BE4E017A0}"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lang="en-US"/>
              <a:t>Click to edit Master title style</a:t>
            </a:r>
            <a:endParaRPr lang="en-US" dirty="0"/>
          </a:p>
        </p:txBody>
      </p:sp>
      <p:sp>
        <p:nvSpPr>
          <p:cNvPr id="3" name="Text Placeholder 2"/>
          <p:cNvSpPr>
            <a:spLocks noGrp="1"/>
          </p:cNvSpPr>
          <p:nvPr>
            <p:ph type="body" idx="1"/>
          </p:nvPr>
        </p:nvSpPr>
        <p:spPr>
          <a:xfrm>
            <a:off x="3437856" y="1100138"/>
            <a:ext cx="85344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p:txBody>
          <a:bodyPr/>
          <a:lstStyle/>
          <a:p>
            <a:fld id="{D80A4771-C6EF-4B99-81F4-D30BE4E017A0}"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sz="1800"/>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10" name="Oval 9"/>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12" name="Rectangle 11"/>
          <p:cNvSpPr/>
          <p:nvPr/>
        </p:nvSpPr>
        <p:spPr>
          <a:xfrm>
            <a:off x="1378633" y="-54"/>
            <a:ext cx="10841503"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2" name="Title 1"/>
          <p:cNvSpPr>
            <a:spLocks noGrp="1"/>
          </p:cNvSpPr>
          <p:nvPr>
            <p:ph type="title"/>
          </p:nvPr>
        </p:nvSpPr>
        <p:spPr>
          <a:xfrm>
            <a:off x="1914144" y="274320"/>
            <a:ext cx="999744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0A4771-C6EF-4B99-81F4-D30BE4E017A0}"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lang="en-US"/>
              <a:t>Click to edit Master title style</a:t>
            </a:r>
            <a:endParaRPr lang="en-US" dirty="0"/>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0A4771-C6EF-4B99-81F4-D30BE4E017A0}"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0A4771-C6EF-4B99-81F4-D30BE4E017A0}"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2" name="Date Placeholder 1"/>
          <p:cNvSpPr>
            <a:spLocks noGrp="1"/>
          </p:cNvSpPr>
          <p:nvPr>
            <p:ph type="dt" sz="half" idx="10"/>
          </p:nvPr>
        </p:nvSpPr>
        <p:spPr/>
        <p:txBody>
          <a:bodyPr/>
          <a:lstStyle/>
          <a:p>
            <a:fld id="{D80A4771-C6EF-4B99-81F4-D30BE4E017A0}"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B41CA-569D-40E7-8E58-026C0338B2C8}" type="slidenum">
              <a:rPr lang="en-US" smtClean="0"/>
              <a:pPr/>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5080000" cy="1162050"/>
          </a:xfrm>
          <a:ln>
            <a:noFill/>
          </a:ln>
        </p:spPr>
        <p:txBody>
          <a:bodyPr anchor="b"/>
          <a:lstStyle>
            <a:lvl1pPr algn="l">
              <a:lnSpc>
                <a:spcPts val="2000"/>
              </a:lnSpc>
              <a:buNone/>
              <a:defRPr sz="2200" b="1" cap="all" baseline="0"/>
            </a:lvl1pPr>
            <a:extLst/>
          </a:lstStyle>
          <a:p>
            <a:r>
              <a:rPr lang="en-US"/>
              <a:t>Click to edit Master title style</a:t>
            </a:r>
            <a:endParaRPr lang="en-US" dirty="0"/>
          </a:p>
        </p:txBody>
      </p:sp>
      <p:sp>
        <p:nvSpPr>
          <p:cNvPr id="3" name="Text Placeholder 2"/>
          <p:cNvSpPr>
            <a:spLocks noGrp="1"/>
          </p:cNvSpPr>
          <p:nvPr>
            <p:ph type="body" idx="2"/>
          </p:nvPr>
        </p:nvSpPr>
        <p:spPr>
          <a:xfrm>
            <a:off x="609600" y="1435100"/>
            <a:ext cx="508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0A4771-C6EF-4B99-81F4-D30BE4E017A0}"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D80A4771-C6EF-4B99-81F4-D30BE4E017A0}"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a:buNone/>
              <a:defRPr sz="3200"/>
            </a:lvl1pPr>
            <a:extLst/>
          </a:lstStyle>
          <a:p>
            <a:pPr marL="0" algn="l"/>
            <a:r>
              <a:rPr lang="en-US"/>
              <a:t>Click icon to add picture</a:t>
            </a:r>
            <a:endParaRPr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4" name="Text Placeholder 3"/>
          <p:cNvSpPr>
            <a:spLocks noGrp="1"/>
          </p:cNvSpPr>
          <p:nvPr>
            <p:ph type="body" sz="half" idx="2"/>
          </p:nvPr>
        </p:nvSpPr>
        <p:spPr>
          <a:xfrm>
            <a:off x="1117600" y="4800600"/>
            <a:ext cx="58928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lang="en-US" noProof="1"/>
              <a:t>Click to edit Master title style</a:t>
            </a:r>
            <a:endParaRPr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a:defRPr sz="1200">
                <a:solidFill>
                  <a:schemeClr val="bg2">
                    <a:shade val="50000"/>
                    <a:satMod val="200000"/>
                  </a:schemeClr>
                </a:solidFill>
              </a:defRPr>
            </a:lvl1pPr>
            <a:extLst/>
          </a:lstStyle>
          <a:p>
            <a:pPr algn="r"/>
            <a:fld id="{D80A4771-C6EF-4B99-81F4-D30BE4E017A0}" type="datetimeFigureOut">
              <a:rPr lang="en-US" smtClean="0"/>
              <a:pPr algn="r"/>
              <a:t>3/4/2020</a:t>
            </a:fld>
            <a:endParaRPr lang="en-US" sz="1200">
              <a:solidFill>
                <a:schemeClr val="bg2">
                  <a:shade val="50000"/>
                </a:schemeClr>
              </a:solidFill>
            </a:endParaRPr>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a:defRPr sz="1200">
                <a:solidFill>
                  <a:schemeClr val="bg2">
                    <a:shade val="50000"/>
                    <a:satMod val="200000"/>
                  </a:schemeClr>
                </a:solidFill>
                <a:effectLst/>
              </a:defRPr>
            </a:lvl1pPr>
            <a:extLst/>
          </a:lstStyle>
          <a:p>
            <a:endParaRPr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a:defRPr sz="1200">
                <a:solidFill>
                  <a:schemeClr val="bg2">
                    <a:shade val="50000"/>
                    <a:satMod val="200000"/>
                  </a:schemeClr>
                </a:solidFill>
                <a:effectLst/>
              </a:defRPr>
            </a:lvl1pPr>
            <a:extLst/>
          </a:lstStyle>
          <a:p>
            <a:pPr algn="ctr"/>
            <a:fld id="{990B41CA-569D-40E7-8E58-026C0338B2C8}" type="slidenum">
              <a:rPr lang="en-US" smtClean="0"/>
              <a:pPr algn="ctr"/>
              <a:t>‹#›</a:t>
            </a:fld>
            <a:endParaRPr lang="en-US" sz="1200">
              <a:solidFill>
                <a:schemeClr val="bg2">
                  <a:shade val="50000"/>
                </a:schemeClr>
              </a:solidFill>
              <a:effectLst/>
            </a:endParaRP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a:t>Immigration Law Overview</a:t>
            </a:r>
          </a:p>
        </p:txBody>
      </p:sp>
      <p:sp>
        <p:nvSpPr>
          <p:cNvPr id="3" name="Subtitle 2"/>
          <p:cNvSpPr>
            <a:spLocks noGrp="1"/>
          </p:cNvSpPr>
          <p:nvPr>
            <p:ph type="subTitle" idx="1"/>
          </p:nvPr>
        </p:nvSpPr>
        <p:spPr/>
        <p:txBody>
          <a:bodyPr/>
          <a:lstStyle/>
          <a:p>
            <a:endParaRPr lang="en-US" dirty="0"/>
          </a:p>
          <a:p>
            <a:pPr algn="ctr"/>
            <a:r>
              <a:rPr lang="en-US" dirty="0"/>
              <a:t> </a:t>
            </a:r>
          </a:p>
        </p:txBody>
      </p:sp>
      <p:sp>
        <p:nvSpPr>
          <p:cNvPr id="4" name="Subtitle 2"/>
          <p:cNvSpPr txBox="1">
            <a:spLocks/>
          </p:cNvSpPr>
          <p:nvPr/>
        </p:nvSpPr>
        <p:spPr>
          <a:xfrm>
            <a:off x="2953512" y="2726364"/>
            <a:ext cx="7406640" cy="3979236"/>
          </a:xfrm>
          <a:prstGeom prst="rect">
            <a:avLst/>
          </a:prstGeom>
        </p:spPr>
        <p:txBody>
          <a:bodyPr>
            <a:normAutofit/>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algn="ctr"/>
            <a:endParaRPr lang="en-US" sz="3600" dirty="0"/>
          </a:p>
          <a:p>
            <a:pPr algn="ctr"/>
            <a:r>
              <a:rPr lang="en-US" sz="3600" dirty="0"/>
              <a:t>Amber Heffner</a:t>
            </a:r>
          </a:p>
          <a:p>
            <a:pPr algn="ctr"/>
            <a:r>
              <a:rPr lang="en-US" sz="3600" dirty="0"/>
              <a:t>Immigration Attorney</a:t>
            </a:r>
          </a:p>
          <a:p>
            <a:pPr algn="ctr"/>
            <a:endParaRPr lang="en-US" sz="3600" dirty="0"/>
          </a:p>
          <a:p>
            <a:pPr algn="ctr"/>
            <a:r>
              <a:rPr lang="en-US" sz="3600" dirty="0"/>
              <a:t>Amber Heffner Law</a:t>
            </a:r>
          </a:p>
          <a:p>
            <a:pPr algn="ctr"/>
            <a:r>
              <a:rPr lang="en-US" sz="3600" dirty="0"/>
              <a:t>805-316-0592</a:t>
            </a:r>
          </a:p>
          <a:p>
            <a:pPr algn="ctr"/>
            <a:r>
              <a:rPr lang="en-US" sz="3600" dirty="0"/>
              <a:t>www.amberheffnerlaw.com</a:t>
            </a:r>
          </a:p>
          <a:p>
            <a:pPr algn="ctr"/>
            <a:endParaRPr lang="en-US" sz="3600" dirty="0"/>
          </a:p>
          <a:p>
            <a:pPr algn="ctr"/>
            <a:endParaRPr lang="en-US" sz="3600" dirty="0"/>
          </a:p>
          <a:p>
            <a:pPr algn="ct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2F5A-35F7-443B-841E-1292EB7F96A2}"/>
              </a:ext>
            </a:extLst>
          </p:cNvPr>
          <p:cNvSpPr>
            <a:spLocks noGrp="1"/>
          </p:cNvSpPr>
          <p:nvPr>
            <p:ph type="title"/>
          </p:nvPr>
        </p:nvSpPr>
        <p:spPr>
          <a:xfrm>
            <a:off x="1914144" y="274638"/>
            <a:ext cx="9997440" cy="715962"/>
          </a:xfrm>
        </p:spPr>
        <p:txBody>
          <a:bodyPr>
            <a:normAutofit fontScale="90000"/>
          </a:bodyPr>
          <a:lstStyle/>
          <a:p>
            <a:pPr algn="ctr"/>
            <a:r>
              <a:rPr lang="en-US" dirty="0"/>
              <a:t>New Public Charge Regulations</a:t>
            </a:r>
          </a:p>
        </p:txBody>
      </p:sp>
      <p:sp>
        <p:nvSpPr>
          <p:cNvPr id="3" name="Content Placeholder 2">
            <a:extLst>
              <a:ext uri="{FF2B5EF4-FFF2-40B4-BE49-F238E27FC236}">
                <a16:creationId xmlns:a16="http://schemas.microsoft.com/office/drawing/2014/main" id="{7274D484-D56B-4E51-B156-F4FC127BCDD3}"/>
              </a:ext>
            </a:extLst>
          </p:cNvPr>
          <p:cNvSpPr>
            <a:spLocks noGrp="1"/>
          </p:cNvSpPr>
          <p:nvPr>
            <p:ph idx="1"/>
          </p:nvPr>
        </p:nvSpPr>
        <p:spPr>
          <a:xfrm>
            <a:off x="1914144" y="914400"/>
            <a:ext cx="9997440" cy="5334000"/>
          </a:xfrm>
        </p:spPr>
        <p:txBody>
          <a:bodyPr>
            <a:normAutofit fontScale="55000" lnSpcReduction="20000"/>
          </a:bodyPr>
          <a:lstStyle/>
          <a:p>
            <a:r>
              <a:rPr lang="en-US" dirty="0"/>
              <a:t>There has always been a “public charge” bar to applicants for lawful permanent residency.  Not admissible if the applicant would be “likely at any time to become a public charge.”  Before, public charge was defined as primarily dependent on the government for subsistence. The government’s position used to be black and white: if you had a sponsor who made above 125% of the federal poverty guidelines you were not likely to become a public charge </a:t>
            </a:r>
          </a:p>
          <a:p>
            <a:r>
              <a:rPr lang="en-US" dirty="0"/>
              <a:t>Starting on February 24, 2020, USCIS and DOS will review the following to determine public charge: 1) Age;  2)Health; 3)Family status;  4)Assets, resources, and financial status; 5)Education and skills.  Applicants for lawful permanent residence before USCIS now need to complete a 19-page  “self sufficiency form” that includes proof of health insurance, credit reports, listing all debts, listing all assets, proof of diplomas and technical and language skills. </a:t>
            </a:r>
          </a:p>
          <a:p>
            <a:r>
              <a:rPr lang="en-US" dirty="0"/>
              <a:t>At recent client interview, USCIS officer told me that she expects a significant decrease in approvals (which will mean referring denied applicants to deportation proceedings in immigration court under new NTA guidelines)</a:t>
            </a:r>
          </a:p>
        </p:txBody>
      </p:sp>
    </p:spTree>
    <p:extLst>
      <p:ext uri="{BB962C8B-B14F-4D97-AF65-F5344CB8AC3E}">
        <p14:creationId xmlns:p14="http://schemas.microsoft.com/office/powerpoint/2010/main" val="3052054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Some Other Policy Changes</a:t>
            </a:r>
          </a:p>
        </p:txBody>
      </p:sp>
      <p:sp>
        <p:nvSpPr>
          <p:cNvPr id="3" name="Content Placeholder 2"/>
          <p:cNvSpPr>
            <a:spLocks noGrp="1"/>
          </p:cNvSpPr>
          <p:nvPr>
            <p:ph idx="1"/>
          </p:nvPr>
        </p:nvSpPr>
        <p:spPr>
          <a:xfrm>
            <a:off x="1828800" y="1371600"/>
            <a:ext cx="10082784" cy="5486401"/>
          </a:xfrm>
        </p:spPr>
        <p:txBody>
          <a:bodyPr>
            <a:normAutofit fontScale="62500" lnSpcReduction="20000"/>
          </a:bodyPr>
          <a:lstStyle/>
          <a:p>
            <a:r>
              <a:rPr lang="en-US" dirty="0"/>
              <a:t>Notice to Appear:  Even in humanitarian cases, if application is denied the client will be placed in deportation proceedings (it used to be that this would only happen if the client was a national security threat).  This has a chilling effect on domestic violence cases and victims of crime eligible to apply for a U visa. </a:t>
            </a:r>
          </a:p>
          <a:p>
            <a:r>
              <a:rPr lang="en-US" dirty="0"/>
              <a:t>Denials without issuing Requests for Evidence: if an application is incomplete, USCIS will deny the application without giving applicant the opportunity to supplement the file/ correct the error. </a:t>
            </a:r>
          </a:p>
          <a:p>
            <a:r>
              <a:rPr lang="en-US" dirty="0"/>
              <a:t>May not leave any blank boxes on forms (Must put “n/a” or “none” on every blank space or the application will be denied)  This has resulted in absurd outcomes: Middle name is “none” or Apartment is “N/A”.  Very burdensome for large forms.  Currently only applies to asylum and U visas for victims of crime (humanitarian cases.) </a:t>
            </a:r>
          </a:p>
          <a:p>
            <a:r>
              <a:rPr lang="en-US" dirty="0"/>
              <a:t>Created a new form and information advisory to encourage reporting of immigration fraud</a:t>
            </a:r>
          </a:p>
          <a:p>
            <a:r>
              <a:rPr lang="en-US" dirty="0"/>
              <a:t>Recently created a denaturalization unit to review past citizenship grants for fraud/</a:t>
            </a:r>
            <a:r>
              <a:rPr lang="en-US" dirty="0" err="1"/>
              <a:t>misrep</a:t>
            </a:r>
            <a:endParaRPr lang="en-US" dirty="0"/>
          </a:p>
          <a:p>
            <a:pPr marL="402336" lvl="1" indent="0">
              <a:buNone/>
            </a:pPr>
            <a:endParaRPr lang="en-US" dirty="0"/>
          </a:p>
          <a:p>
            <a:endParaRPr lang="en-US" dirty="0"/>
          </a:p>
        </p:txBody>
      </p:sp>
    </p:spTree>
    <p:extLst>
      <p:ext uri="{BB962C8B-B14F-4D97-AF65-F5344CB8AC3E}">
        <p14:creationId xmlns:p14="http://schemas.microsoft.com/office/powerpoint/2010/main" val="2654707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Special Immigrant Juvenile Status</a:t>
            </a:r>
          </a:p>
        </p:txBody>
      </p:sp>
      <p:sp>
        <p:nvSpPr>
          <p:cNvPr id="3" name="Content Placeholder 2"/>
          <p:cNvSpPr>
            <a:spLocks noGrp="1"/>
          </p:cNvSpPr>
          <p:nvPr>
            <p:ph idx="1"/>
          </p:nvPr>
        </p:nvSpPr>
        <p:spPr/>
        <p:txBody>
          <a:bodyPr>
            <a:normAutofit fontScale="55000" lnSpcReduction="20000"/>
          </a:bodyPr>
          <a:lstStyle/>
          <a:p>
            <a:r>
              <a:rPr lang="en-US" dirty="0"/>
              <a:t>This is an overlooked opportunity for immigrant youth under the age of 21</a:t>
            </a:r>
          </a:p>
          <a:p>
            <a:r>
              <a:rPr lang="en-US" dirty="0"/>
              <a:t>Must ask a juvenile court (includes family court and probate) to find that:</a:t>
            </a:r>
          </a:p>
          <a:p>
            <a:pPr lvl="1"/>
            <a:r>
              <a:rPr lang="en-US" dirty="0"/>
              <a:t>Minor was abandoned,  abused or neglected by at least one parent and reunification with that parent is not viable</a:t>
            </a:r>
          </a:p>
          <a:p>
            <a:pPr lvl="1"/>
            <a:r>
              <a:rPr lang="en-US" dirty="0"/>
              <a:t>It is not in the minor’s best interest to return to home country</a:t>
            </a:r>
          </a:p>
          <a:p>
            <a:r>
              <a:rPr lang="en-US" dirty="0"/>
              <a:t>California has passed legislation to make it clear that family courts and probate courts are juvenile courts for purposes of making SIJS findings</a:t>
            </a:r>
          </a:p>
          <a:p>
            <a:r>
              <a:rPr lang="en-US" dirty="0"/>
              <a:t>California has passed legislation to clarify that Guardianships can be made up to the age of 21</a:t>
            </a:r>
          </a:p>
          <a:p>
            <a:r>
              <a:rPr lang="en-US" dirty="0"/>
              <a:t>California recently clarified that a Parent can be appointed guardian for their child who is age 18-21</a:t>
            </a:r>
          </a:p>
          <a:p>
            <a:r>
              <a:rPr lang="en-US" dirty="0"/>
              <a:t>This is a good option for youth living with a single parent who do not have any other pathway to legal status.  </a:t>
            </a:r>
          </a:p>
          <a:p>
            <a:endParaRPr lang="en-US" dirty="0"/>
          </a:p>
        </p:txBody>
      </p:sp>
    </p:spTree>
    <p:extLst>
      <p:ext uri="{BB962C8B-B14F-4D97-AF65-F5344CB8AC3E}">
        <p14:creationId xmlns:p14="http://schemas.microsoft.com/office/powerpoint/2010/main" val="4070816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6FE0D-470C-4F59-A148-2469C80098D4}"/>
              </a:ext>
            </a:extLst>
          </p:cNvPr>
          <p:cNvSpPr>
            <a:spLocks noGrp="1"/>
          </p:cNvSpPr>
          <p:nvPr>
            <p:ph type="title"/>
          </p:nvPr>
        </p:nvSpPr>
        <p:spPr/>
        <p:txBody>
          <a:bodyPr/>
          <a:lstStyle/>
          <a:p>
            <a:pPr algn="ctr"/>
            <a:r>
              <a:rPr lang="en-US" dirty="0"/>
              <a:t>Asylum </a:t>
            </a:r>
          </a:p>
        </p:txBody>
      </p:sp>
      <p:sp>
        <p:nvSpPr>
          <p:cNvPr id="3" name="Content Placeholder 2">
            <a:extLst>
              <a:ext uri="{FF2B5EF4-FFF2-40B4-BE49-F238E27FC236}">
                <a16:creationId xmlns:a16="http://schemas.microsoft.com/office/drawing/2014/main" id="{1AE7E161-AA8A-41A8-B0AC-8E1E1082249D}"/>
              </a:ext>
            </a:extLst>
          </p:cNvPr>
          <p:cNvSpPr>
            <a:spLocks noGrp="1"/>
          </p:cNvSpPr>
          <p:nvPr>
            <p:ph idx="1"/>
          </p:nvPr>
        </p:nvSpPr>
        <p:spPr>
          <a:xfrm>
            <a:off x="1914144" y="1447800"/>
            <a:ext cx="9997440" cy="5135562"/>
          </a:xfrm>
        </p:spPr>
        <p:txBody>
          <a:bodyPr>
            <a:normAutofit/>
          </a:bodyPr>
          <a:lstStyle/>
          <a:p>
            <a:r>
              <a:rPr lang="en-US" sz="1800" dirty="0"/>
              <a:t>Asylum:  To receive asylum in the United States an applicant must show that they were persecuted in their home country because of a protected ground (race, religion, nationality, political opinion, or particular social group)</a:t>
            </a:r>
          </a:p>
          <a:p>
            <a:r>
              <a:rPr lang="en-US" sz="1800" dirty="0"/>
              <a:t>Must apply within a year of arriving in the United States or prove changed circumstances or exceptional circumstances</a:t>
            </a:r>
          </a:p>
          <a:p>
            <a:r>
              <a:rPr lang="en-US" sz="1800" dirty="0"/>
              <a:t>Cannot have firmly resettled in a safe country or have passed through a safe third country (new policy that Central Americans must apply for asylum in Mexico or Guatemala). </a:t>
            </a:r>
          </a:p>
          <a:p>
            <a:r>
              <a:rPr lang="en-US" sz="1800" dirty="0"/>
              <a:t>Fleeing crime and poverty is not enough. Trump Administration has drastically reduced asylum relief by overturning prior government legal interpretations and stating that domestic violence and family membership are not protected social groups</a:t>
            </a:r>
          </a:p>
          <a:p>
            <a:r>
              <a:rPr lang="en-US" sz="1800" dirty="0"/>
              <a:t>Remain in Mexico:  Asylum seekers at southern border must remain in Mexico while their case is adjudicated</a:t>
            </a:r>
          </a:p>
          <a:p>
            <a:endParaRPr lang="en-US" dirty="0"/>
          </a:p>
        </p:txBody>
      </p:sp>
    </p:spTree>
    <p:extLst>
      <p:ext uri="{BB962C8B-B14F-4D97-AF65-F5344CB8AC3E}">
        <p14:creationId xmlns:p14="http://schemas.microsoft.com/office/powerpoint/2010/main" val="2538136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CA115-88CB-4F77-A21C-90C15F7FC1A0}"/>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78CC1164-DD4F-490B-97E5-E37659B3728C}"/>
              </a:ext>
            </a:extLst>
          </p:cNvPr>
          <p:cNvSpPr>
            <a:spLocks noGrp="1"/>
          </p:cNvSpPr>
          <p:nvPr>
            <p:ph idx="1"/>
          </p:nvPr>
        </p:nvSpPr>
        <p:spPr>
          <a:xfrm>
            <a:off x="1914144" y="1447800"/>
            <a:ext cx="9997440" cy="5135562"/>
          </a:xfrm>
        </p:spPr>
        <p:txBody>
          <a:bodyPr>
            <a:normAutofit fontScale="85000" lnSpcReduction="10000"/>
          </a:bodyPr>
          <a:lstStyle/>
          <a:p>
            <a:r>
              <a:rPr lang="en-US" dirty="0"/>
              <a:t>These are tough times.  Many immigration attorneys are considering changing careers and/or no longer taking asylum cases.  Lots of self-care required to not burn out and deal with compassion fatigue/secondary trauma. </a:t>
            </a:r>
          </a:p>
          <a:p>
            <a:r>
              <a:rPr lang="en-US" dirty="0"/>
              <a:t>Very hard to give advice to current clients because it can take up to 10+ years for some of our cases to be adjudicated (U visas for victims of crime).  We don’t know what the law will look like at that time so very hard to calculate risk to clients.  On the other hand, this may be the only relief client has available.  </a:t>
            </a:r>
          </a:p>
          <a:p>
            <a:r>
              <a:rPr lang="en-US" dirty="0"/>
              <a:t>I am telling many clients to postpone going forward until we have a better understanding of how the public charge regulations will be implemented (both by USCIS and the Department of State)</a:t>
            </a:r>
          </a:p>
        </p:txBody>
      </p:sp>
    </p:spTree>
    <p:extLst>
      <p:ext uri="{BB962C8B-B14F-4D97-AF65-F5344CB8AC3E}">
        <p14:creationId xmlns:p14="http://schemas.microsoft.com/office/powerpoint/2010/main" val="3689761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4144" y="435936"/>
            <a:ext cx="9875520" cy="859464"/>
          </a:xfrm>
        </p:spPr>
        <p:txBody>
          <a:bodyPr/>
          <a:lstStyle/>
          <a:p>
            <a:pPr algn="ctr"/>
            <a:r>
              <a:rPr lang="en-US" dirty="0"/>
              <a:t>Goals for Presentation	</a:t>
            </a:r>
          </a:p>
        </p:txBody>
      </p:sp>
      <p:sp>
        <p:nvSpPr>
          <p:cNvPr id="3" name="Subtitle 2"/>
          <p:cNvSpPr>
            <a:spLocks noGrp="1"/>
          </p:cNvSpPr>
          <p:nvPr>
            <p:ph type="subTitle" idx="1"/>
          </p:nvPr>
        </p:nvSpPr>
        <p:spPr>
          <a:xfrm>
            <a:off x="1910080" y="1447800"/>
            <a:ext cx="9875520" cy="4648200"/>
          </a:xfrm>
        </p:spPr>
        <p:txBody>
          <a:bodyPr>
            <a:normAutofit/>
          </a:bodyPr>
          <a:lstStyle/>
          <a:p>
            <a:endParaRPr lang="en-US" dirty="0"/>
          </a:p>
          <a:p>
            <a:endParaRPr lang="en-US" dirty="0"/>
          </a:p>
          <a:p>
            <a:pPr marL="530352" indent="-457200">
              <a:buFont typeface="Arial" panose="020B0604020202020204" pitchFamily="34" charset="0"/>
              <a:buChar char="•"/>
            </a:pPr>
            <a:r>
              <a:rPr lang="en-US" sz="3600" dirty="0"/>
              <a:t>General Overview of Immigration Laws</a:t>
            </a:r>
          </a:p>
          <a:p>
            <a:pPr marL="530352" indent="-457200">
              <a:buFont typeface="Arial" panose="020B0604020202020204" pitchFamily="34" charset="0"/>
              <a:buChar char="•"/>
            </a:pPr>
            <a:r>
              <a:rPr lang="en-US" sz="3600" dirty="0"/>
              <a:t>Barriers for Undocumented Individuals to Gain Legal Status</a:t>
            </a:r>
          </a:p>
          <a:p>
            <a:pPr marL="530352" indent="-457200">
              <a:buFont typeface="Arial" panose="020B0604020202020204" pitchFamily="34" charset="0"/>
              <a:buChar char="•"/>
            </a:pPr>
            <a:r>
              <a:rPr lang="en-US" sz="3600" dirty="0"/>
              <a:t>Recent changes that have huge impact on legal immigration (Public Charge, NTA Policy, RFE Policy, asylum laws, no blank spaces of forms, etc.)</a:t>
            </a:r>
          </a:p>
          <a:p>
            <a:pPr marL="530352" indent="-457200">
              <a:buFont typeface="Arial" panose="020B0604020202020204" pitchFamily="34" charset="0"/>
              <a:buChar char="•"/>
            </a:pPr>
            <a:r>
              <a:rPr lang="en-US" sz="3600" dirty="0"/>
              <a:t>What to do going forward?</a:t>
            </a:r>
          </a:p>
          <a:p>
            <a:pPr marL="530352" indent="-457200">
              <a:buFont typeface="Arial" panose="020B0604020202020204" pitchFamily="34" charset="0"/>
              <a:buChar char="•"/>
            </a:pPr>
            <a:endParaRPr lang="en-US" sz="3600" dirty="0"/>
          </a:p>
          <a:p>
            <a:endParaRPr lang="en-US" dirty="0"/>
          </a:p>
          <a:p>
            <a:endParaRPr lang="en-US" dirty="0"/>
          </a:p>
        </p:txBody>
      </p:sp>
    </p:spTree>
    <p:extLst>
      <p:ext uri="{BB962C8B-B14F-4D97-AF65-F5344CB8AC3E}">
        <p14:creationId xmlns:p14="http://schemas.microsoft.com/office/powerpoint/2010/main" val="3436810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608" y="76200"/>
            <a:ext cx="7498080" cy="990600"/>
          </a:xfrm>
        </p:spPr>
        <p:txBody>
          <a:bodyPr>
            <a:normAutofit fontScale="90000"/>
          </a:bodyPr>
          <a:lstStyle/>
          <a:p>
            <a:pPr algn="ctr"/>
            <a:r>
              <a:rPr lang="en-US" sz="3200" dirty="0"/>
              <a:t>Department of Homeland Security Structure: Three Branches</a:t>
            </a:r>
          </a:p>
        </p:txBody>
      </p:sp>
      <p:sp>
        <p:nvSpPr>
          <p:cNvPr id="3" name="Content Placeholder 2"/>
          <p:cNvSpPr>
            <a:spLocks noGrp="1"/>
          </p:cNvSpPr>
          <p:nvPr>
            <p:ph idx="1"/>
          </p:nvPr>
        </p:nvSpPr>
        <p:spPr>
          <a:xfrm>
            <a:off x="2959608" y="1066800"/>
            <a:ext cx="7498080" cy="5638800"/>
          </a:xfrm>
        </p:spPr>
        <p:txBody>
          <a:bodyPr>
            <a:noAutofit/>
          </a:bodyPr>
          <a:lstStyle/>
          <a:p>
            <a:r>
              <a:rPr lang="en-US" sz="2800" u="sng" dirty="0"/>
              <a:t>USCIS (Citizenship and Immigration Services)</a:t>
            </a:r>
          </a:p>
          <a:p>
            <a:pPr lvl="1"/>
            <a:r>
              <a:rPr lang="en-US" dirty="0"/>
              <a:t>Adjudicates applications (80% of my practice)</a:t>
            </a:r>
          </a:p>
          <a:p>
            <a:r>
              <a:rPr lang="en-US" sz="2800" u="sng" dirty="0"/>
              <a:t>ICE (Immigration and Customs Enforcement)</a:t>
            </a:r>
          </a:p>
          <a:p>
            <a:pPr lvl="1"/>
            <a:r>
              <a:rPr lang="en-US" dirty="0"/>
              <a:t>Initiates Removal Actions against immigrants</a:t>
            </a:r>
          </a:p>
          <a:p>
            <a:r>
              <a:rPr lang="en-US" sz="2800" u="sng" dirty="0"/>
              <a:t>CBP (Customs and Border Protection)</a:t>
            </a:r>
          </a:p>
          <a:p>
            <a:pPr lvl="1"/>
            <a:r>
              <a:rPr lang="en-US" dirty="0"/>
              <a:t>Patrols Border and controls entry</a:t>
            </a:r>
            <a:endParaRPr lang="en-US" sz="2400" i="1" dirty="0"/>
          </a:p>
          <a:p>
            <a:pPr marL="82296" indent="0">
              <a:buNone/>
            </a:pPr>
            <a:r>
              <a:rPr lang="en-US" sz="2800" dirty="0"/>
              <a:t>Other Players in Immigration</a:t>
            </a:r>
            <a:br>
              <a:rPr lang="en-US" sz="2800" dirty="0"/>
            </a:br>
            <a:r>
              <a:rPr lang="en-US" sz="2800" dirty="0"/>
              <a:t>	</a:t>
            </a:r>
            <a:r>
              <a:rPr lang="en-US" sz="2000" u="sng" dirty="0"/>
              <a:t>Department of State</a:t>
            </a:r>
            <a:r>
              <a:rPr lang="en-US" sz="2000" dirty="0"/>
              <a:t>: issues visas at consulates abroad (20% of 	my practice)</a:t>
            </a:r>
          </a:p>
          <a:p>
            <a:pPr marL="82296" indent="0">
              <a:buNone/>
            </a:pPr>
            <a:r>
              <a:rPr lang="en-US" sz="2000" dirty="0"/>
              <a:t>	</a:t>
            </a:r>
            <a:r>
              <a:rPr lang="en-US" sz="2000" u="sng" dirty="0"/>
              <a:t>Executive Office of Immigration Review</a:t>
            </a:r>
            <a:r>
              <a:rPr lang="en-US" sz="2000" dirty="0"/>
              <a:t> (DOJ) Immigration 	Courts review and determine if immigrant is removable (due 	process if you are in the United States even if undocumented)</a:t>
            </a:r>
          </a:p>
        </p:txBody>
      </p:sp>
    </p:spTree>
    <p:extLst>
      <p:ext uri="{BB962C8B-B14F-4D97-AF65-F5344CB8AC3E}">
        <p14:creationId xmlns:p14="http://schemas.microsoft.com/office/powerpoint/2010/main" val="82475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0FE50-1DE8-41A5-BCEB-D2931BA6ADB9}"/>
              </a:ext>
            </a:extLst>
          </p:cNvPr>
          <p:cNvSpPr>
            <a:spLocks noGrp="1"/>
          </p:cNvSpPr>
          <p:nvPr>
            <p:ph type="title"/>
          </p:nvPr>
        </p:nvSpPr>
        <p:spPr/>
        <p:txBody>
          <a:bodyPr/>
          <a:lstStyle/>
          <a:p>
            <a:pPr algn="ctr"/>
            <a:r>
              <a:rPr lang="en-US" dirty="0"/>
              <a:t>USCIS Mission Statement Change in 2018</a:t>
            </a:r>
          </a:p>
        </p:txBody>
      </p:sp>
      <p:sp>
        <p:nvSpPr>
          <p:cNvPr id="3" name="Content Placeholder 2">
            <a:extLst>
              <a:ext uri="{FF2B5EF4-FFF2-40B4-BE49-F238E27FC236}">
                <a16:creationId xmlns:a16="http://schemas.microsoft.com/office/drawing/2014/main" id="{483E0F47-D567-48B2-B55E-8E93C0621A4F}"/>
              </a:ext>
            </a:extLst>
          </p:cNvPr>
          <p:cNvSpPr>
            <a:spLocks noGrp="1"/>
          </p:cNvSpPr>
          <p:nvPr>
            <p:ph idx="1"/>
          </p:nvPr>
        </p:nvSpPr>
        <p:spPr/>
        <p:txBody>
          <a:bodyPr/>
          <a:lstStyle/>
          <a:p>
            <a:r>
              <a:rPr lang="en-US" dirty="0"/>
              <a:t>Former Mission: </a:t>
            </a:r>
            <a:r>
              <a:rPr lang="en-US" i="1" dirty="0"/>
              <a:t>USCIS secures America's promise as a nation of immigrants by providing accurate and useful information to our customers, granting immigration and citizenship benefits, promoting an awareness and understanding of citizenship, and ensuring the integrity of our immigration system</a:t>
            </a:r>
            <a:r>
              <a:rPr lang="en-US" dirty="0"/>
              <a:t>.</a:t>
            </a:r>
          </a:p>
          <a:p>
            <a:r>
              <a:rPr lang="en-US" dirty="0"/>
              <a:t>New Mission: </a:t>
            </a:r>
            <a:r>
              <a:rPr lang="en-US" i="1" dirty="0"/>
              <a:t>U.S. Citizenship and Immigration Services administers the nation's lawful immigration system, safeguarding its integrity and promise by efficiently and fairly adjudicating requests for immigration benefits while protecting Americans, securing the homeland, and honoring our values.</a:t>
            </a:r>
          </a:p>
        </p:txBody>
      </p:sp>
    </p:spTree>
    <p:extLst>
      <p:ext uri="{BB962C8B-B14F-4D97-AF65-F5344CB8AC3E}">
        <p14:creationId xmlns:p14="http://schemas.microsoft.com/office/powerpoint/2010/main" val="488920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7870" b="7870"/>
          <a:stretch>
            <a:fillRect/>
          </a:stretch>
        </p:blipFill>
        <p:spPr>
          <a:xfrm>
            <a:off x="685801" y="136769"/>
            <a:ext cx="10820994" cy="6553200"/>
          </a:xfrm>
        </p:spPr>
      </p:pic>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113863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I can maybe help 2-3 out of every 10 consults</a:t>
            </a:r>
          </a:p>
        </p:txBody>
      </p:sp>
      <p:sp>
        <p:nvSpPr>
          <p:cNvPr id="3" name="Content Placeholder 2"/>
          <p:cNvSpPr>
            <a:spLocks noGrp="1"/>
          </p:cNvSpPr>
          <p:nvPr>
            <p:ph idx="1"/>
          </p:nvPr>
        </p:nvSpPr>
        <p:spPr>
          <a:xfrm>
            <a:off x="1914144" y="1143000"/>
            <a:ext cx="9997440" cy="5410200"/>
          </a:xfrm>
        </p:spPr>
        <p:txBody>
          <a:bodyPr>
            <a:noAutofit/>
          </a:bodyPr>
          <a:lstStyle/>
          <a:p>
            <a:r>
              <a:rPr lang="en-US" sz="1400" dirty="0"/>
              <a:t>My typical cases:</a:t>
            </a:r>
          </a:p>
          <a:p>
            <a:pPr lvl="1"/>
            <a:r>
              <a:rPr lang="en-US" sz="1400" dirty="0"/>
              <a:t>Family based petition (spouse, parent, minor child of USC are immediate relatives and </a:t>
            </a:r>
            <a:r>
              <a:rPr lang="en-US" sz="1400" b="1" u="sng" dirty="0"/>
              <a:t>may</a:t>
            </a:r>
            <a:r>
              <a:rPr lang="en-US" sz="1400" dirty="0"/>
              <a:t> be eligible for residency.  Abused spouses may self-petition under the Violence Against Women Act) Fiancé visas, family preference petitions</a:t>
            </a:r>
          </a:p>
          <a:p>
            <a:pPr lvl="1"/>
            <a:r>
              <a:rPr lang="en-US" sz="1400" dirty="0"/>
              <a:t>U Visa:  has this person been the victim of a serious crime and cooperated with the investigation or prosecution of the crime?  Can I get a U certificate from law enforcement? 10-year backlog and new NTA policy!!!</a:t>
            </a:r>
          </a:p>
          <a:p>
            <a:pPr lvl="1"/>
            <a:r>
              <a:rPr lang="en-US" sz="1400" dirty="0"/>
              <a:t>Special Immigrant Juvenile Status: under 21 and abused, abandoned, or neglected by a parent.  Not in best interest to return to country of origin.  Juvenile Court (includes Family and Probate Court) must make SIJS findings</a:t>
            </a:r>
          </a:p>
          <a:p>
            <a:pPr lvl="1"/>
            <a:r>
              <a:rPr lang="en-US" sz="1400" dirty="0"/>
              <a:t>Asylum:  has this person been persecuted in their home country and arrived in the US in the last year? (protected grounds are race, religion, nationality, political opinion, or social group: fleeing crime and poverty is not enough) Trump Administration drastically reduced relief by issuing decisions that domestic violence and family membership are not protected social groups</a:t>
            </a:r>
          </a:p>
          <a:p>
            <a:pPr lvl="1"/>
            <a:r>
              <a:rPr lang="en-US" sz="1400" dirty="0"/>
              <a:t>DACA [ended as of 9/5/17]:  Deferred action for childhood arrivals.  Can currently renew, but Supreme Ct will likely terminate</a:t>
            </a:r>
          </a:p>
          <a:p>
            <a:pPr lvl="1"/>
            <a:r>
              <a:rPr lang="en-US" sz="1400" dirty="0"/>
              <a:t>Other areas of immigration that are not my focus: employment, diversity lottery, deportation relief in court</a:t>
            </a:r>
          </a:p>
        </p:txBody>
      </p:sp>
    </p:spTree>
    <p:extLst>
      <p:ext uri="{BB962C8B-B14F-4D97-AF65-F5344CB8AC3E}">
        <p14:creationId xmlns:p14="http://schemas.microsoft.com/office/powerpoint/2010/main" val="2719023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Family Immigration</a:t>
            </a:r>
          </a:p>
        </p:txBody>
      </p:sp>
      <p:sp>
        <p:nvSpPr>
          <p:cNvPr id="3" name="Content Placeholder 2"/>
          <p:cNvSpPr>
            <a:spLocks noGrp="1"/>
          </p:cNvSpPr>
          <p:nvPr>
            <p:ph idx="1"/>
          </p:nvPr>
        </p:nvSpPr>
        <p:spPr/>
        <p:txBody>
          <a:bodyPr>
            <a:normAutofit fontScale="85000" lnSpcReduction="10000"/>
          </a:bodyPr>
          <a:lstStyle/>
          <a:p>
            <a:r>
              <a:rPr lang="en-US" dirty="0"/>
              <a:t>Immediate relatives: spouses, parents, and minor children of US citizens can apply immediately for lawful permanent residency</a:t>
            </a:r>
          </a:p>
          <a:p>
            <a:pPr lvl="1"/>
            <a:r>
              <a:rPr lang="en-US" dirty="0"/>
              <a:t>Need to evaluate case to determine if a waiver is needed or if there is any reason person is inadmissible (hardship waiver if the person is in country without inspection; will talk about public charge in an upcoming slide.)</a:t>
            </a:r>
          </a:p>
          <a:p>
            <a:pPr lvl="1"/>
            <a:r>
              <a:rPr lang="en-US" dirty="0"/>
              <a:t>Many clients cannot adjust status from within the US, but need to leave and have an interview at the embassy in home country</a:t>
            </a:r>
          </a:p>
          <a:p>
            <a:r>
              <a:rPr lang="en-US" dirty="0"/>
              <a:t>Note: adult children can apply for parents but if undocumented may not be eligible for a hardship waiver for immigration violations</a:t>
            </a:r>
          </a:p>
          <a:p>
            <a:r>
              <a:rPr lang="en-US" dirty="0"/>
              <a:t>Priority Categories: need to wait for a visa to be available</a:t>
            </a:r>
          </a:p>
          <a:p>
            <a:pPr lvl="1"/>
            <a:endParaRPr lang="en-US" dirty="0"/>
          </a:p>
        </p:txBody>
      </p:sp>
    </p:spTree>
    <p:extLst>
      <p:ext uri="{BB962C8B-B14F-4D97-AF65-F5344CB8AC3E}">
        <p14:creationId xmlns:p14="http://schemas.microsoft.com/office/powerpoint/2010/main" val="309911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935162"/>
          </a:xfrm>
        </p:spPr>
        <p:txBody>
          <a:bodyPr>
            <a:normAutofit fontScale="90000"/>
          </a:bodyPr>
          <a:lstStyle/>
          <a:p>
            <a:pPr algn="ctr"/>
            <a:r>
              <a:rPr lang="en-US" sz="2400" dirty="0"/>
              <a:t>DOS Visa Bulletin Family Preference: if your application was filed before this date you are eligible to apply (24 year wait for Mexican adult married children of US citizens)</a:t>
            </a:r>
            <a:br>
              <a:rPr lang="en-US" sz="2400" dirty="0"/>
            </a:br>
            <a:r>
              <a:rPr lang="en-US" sz="2400" dirty="0"/>
              <a:t>F1:unmarried adult child of citizen/ F2A: spouse/minor child of lawful resident/ F2B unmarried adult child of lawful resident /F3 married adult child of US citizen /F4 brothers and sisters of US citizen</a:t>
            </a:r>
          </a:p>
        </p:txBody>
      </p:sp>
      <p:graphicFrame>
        <p:nvGraphicFramePr>
          <p:cNvPr id="5" name="Content Placeholder 4">
            <a:extLst>
              <a:ext uri="{FF2B5EF4-FFF2-40B4-BE49-F238E27FC236}">
                <a16:creationId xmlns:a16="http://schemas.microsoft.com/office/drawing/2014/main" id="{121A70DA-3727-4F44-AF9B-687F1F5A0362}"/>
              </a:ext>
            </a:extLst>
          </p:cNvPr>
          <p:cNvGraphicFramePr>
            <a:graphicFrameLocks noGrp="1"/>
          </p:cNvGraphicFramePr>
          <p:nvPr>
            <p:ph idx="1"/>
          </p:nvPr>
        </p:nvGraphicFramePr>
        <p:xfrm>
          <a:off x="1914526" y="2922586"/>
          <a:ext cx="9996486" cy="1851790"/>
        </p:xfrm>
        <a:graphic>
          <a:graphicData uri="http://schemas.openxmlformats.org/drawingml/2006/table">
            <a:tbl>
              <a:tblPr firstRow="1" firstCol="1" bandRow="1">
                <a:tableStyleId>{5C22544A-7EE6-4342-B048-85BDC9FD1C3A}</a:tableStyleId>
              </a:tblPr>
              <a:tblGrid>
                <a:gridCol w="1666081">
                  <a:extLst>
                    <a:ext uri="{9D8B030D-6E8A-4147-A177-3AD203B41FA5}">
                      <a16:colId xmlns:a16="http://schemas.microsoft.com/office/drawing/2014/main" val="1379016541"/>
                    </a:ext>
                  </a:extLst>
                </a:gridCol>
                <a:gridCol w="1666081">
                  <a:extLst>
                    <a:ext uri="{9D8B030D-6E8A-4147-A177-3AD203B41FA5}">
                      <a16:colId xmlns:a16="http://schemas.microsoft.com/office/drawing/2014/main" val="1874659352"/>
                    </a:ext>
                  </a:extLst>
                </a:gridCol>
                <a:gridCol w="1666081">
                  <a:extLst>
                    <a:ext uri="{9D8B030D-6E8A-4147-A177-3AD203B41FA5}">
                      <a16:colId xmlns:a16="http://schemas.microsoft.com/office/drawing/2014/main" val="3859277816"/>
                    </a:ext>
                  </a:extLst>
                </a:gridCol>
                <a:gridCol w="1666081">
                  <a:extLst>
                    <a:ext uri="{9D8B030D-6E8A-4147-A177-3AD203B41FA5}">
                      <a16:colId xmlns:a16="http://schemas.microsoft.com/office/drawing/2014/main" val="1337782065"/>
                    </a:ext>
                  </a:extLst>
                </a:gridCol>
                <a:gridCol w="1666081">
                  <a:extLst>
                    <a:ext uri="{9D8B030D-6E8A-4147-A177-3AD203B41FA5}">
                      <a16:colId xmlns:a16="http://schemas.microsoft.com/office/drawing/2014/main" val="2636549305"/>
                    </a:ext>
                  </a:extLst>
                </a:gridCol>
                <a:gridCol w="1666081">
                  <a:extLst>
                    <a:ext uri="{9D8B030D-6E8A-4147-A177-3AD203B41FA5}">
                      <a16:colId xmlns:a16="http://schemas.microsoft.com/office/drawing/2014/main" val="1494110217"/>
                    </a:ext>
                  </a:extLst>
                </a:gridCol>
              </a:tblGrid>
              <a:tr h="0">
                <a:tc>
                  <a:txBody>
                    <a:bodyPr/>
                    <a:lstStyle/>
                    <a:p>
                      <a:pPr marL="0" marR="0">
                        <a:lnSpc>
                          <a:spcPct val="107000"/>
                        </a:lnSpc>
                        <a:spcBef>
                          <a:spcPts val="0"/>
                        </a:spcBef>
                        <a:spcAft>
                          <a:spcPts val="0"/>
                        </a:spcAft>
                      </a:pPr>
                      <a:r>
                        <a:rPr lang="en-US" sz="1200">
                          <a:effectLst/>
                        </a:rPr>
                        <a:t>Family-</a:t>
                      </a:r>
                      <a:br>
                        <a:rPr lang="en-US" sz="1200">
                          <a:effectLst/>
                        </a:rPr>
                      </a:br>
                      <a:r>
                        <a:rPr lang="en-US" sz="1200">
                          <a:effectLst/>
                        </a:rPr>
                        <a:t>Sponsored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All Chargeability </a:t>
                      </a:r>
                      <a:br>
                        <a:rPr lang="en-US" sz="1200">
                          <a:effectLst/>
                        </a:rPr>
                      </a:br>
                      <a:r>
                        <a:rPr lang="en-US" sz="1200">
                          <a:effectLst/>
                        </a:rPr>
                        <a:t>Areas Except</a:t>
                      </a:r>
                      <a:br>
                        <a:rPr lang="en-US" sz="1200">
                          <a:effectLst/>
                        </a:rPr>
                      </a:br>
                      <a:r>
                        <a:rPr lang="en-US" sz="1200">
                          <a:effectLst/>
                        </a:rPr>
                        <a:t>Those Listed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CHINA-mainland </a:t>
                      </a:r>
                      <a:br>
                        <a:rPr lang="en-US" sz="1200">
                          <a:effectLst/>
                        </a:rPr>
                      </a:br>
                      <a:r>
                        <a:rPr lang="en-US" sz="1200">
                          <a:effectLst/>
                        </a:rPr>
                        <a:t>born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INDIA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MEXICO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PHILIPPINES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extLst>
                  <a:ext uri="{0D108BD9-81ED-4DB2-BD59-A6C34878D82A}">
                    <a16:rowId xmlns:a16="http://schemas.microsoft.com/office/drawing/2014/main" val="1241951624"/>
                  </a:ext>
                </a:extLst>
              </a:tr>
              <a:tr h="0">
                <a:tc>
                  <a:txBody>
                    <a:bodyPr/>
                    <a:lstStyle/>
                    <a:p>
                      <a:pPr marL="0" marR="0">
                        <a:lnSpc>
                          <a:spcPct val="107000"/>
                        </a:lnSpc>
                        <a:spcBef>
                          <a:spcPts val="0"/>
                        </a:spcBef>
                        <a:spcAft>
                          <a:spcPts val="0"/>
                        </a:spcAft>
                      </a:pPr>
                      <a:r>
                        <a:rPr lang="en-US" sz="1200">
                          <a:effectLst/>
                        </a:rPr>
                        <a:t>F1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08OCT13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08OCT13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08OCT13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15SEP97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01SEP09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extLst>
                  <a:ext uri="{0D108BD9-81ED-4DB2-BD59-A6C34878D82A}">
                    <a16:rowId xmlns:a16="http://schemas.microsoft.com/office/drawing/2014/main" val="2184459575"/>
                  </a:ext>
                </a:extLst>
              </a:tr>
              <a:tr h="0">
                <a:tc>
                  <a:txBody>
                    <a:bodyPr/>
                    <a:lstStyle/>
                    <a:p>
                      <a:pPr marL="0" marR="0">
                        <a:lnSpc>
                          <a:spcPct val="107000"/>
                        </a:lnSpc>
                        <a:spcBef>
                          <a:spcPts val="0"/>
                        </a:spcBef>
                        <a:spcAft>
                          <a:spcPts val="0"/>
                        </a:spcAft>
                      </a:pPr>
                      <a:r>
                        <a:rPr lang="en-US" sz="1200">
                          <a:effectLst/>
                        </a:rPr>
                        <a:t>F2A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extLst>
                  <a:ext uri="{0D108BD9-81ED-4DB2-BD59-A6C34878D82A}">
                    <a16:rowId xmlns:a16="http://schemas.microsoft.com/office/drawing/2014/main" val="2857363467"/>
                  </a:ext>
                </a:extLst>
              </a:tr>
              <a:tr h="0">
                <a:tc>
                  <a:txBody>
                    <a:bodyPr/>
                    <a:lstStyle/>
                    <a:p>
                      <a:pPr marL="0" marR="0">
                        <a:lnSpc>
                          <a:spcPct val="107000"/>
                        </a:lnSpc>
                        <a:spcBef>
                          <a:spcPts val="0"/>
                        </a:spcBef>
                        <a:spcAft>
                          <a:spcPts val="0"/>
                        </a:spcAft>
                      </a:pPr>
                      <a:r>
                        <a:rPr lang="en-US" sz="1200">
                          <a:effectLst/>
                        </a:rPr>
                        <a:t>F2B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15SEP14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15SEP14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15SEP14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15OCT98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01OCT09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extLst>
                  <a:ext uri="{0D108BD9-81ED-4DB2-BD59-A6C34878D82A}">
                    <a16:rowId xmlns:a16="http://schemas.microsoft.com/office/drawing/2014/main" val="843646351"/>
                  </a:ext>
                </a:extLst>
              </a:tr>
              <a:tr h="0">
                <a:tc>
                  <a:txBody>
                    <a:bodyPr/>
                    <a:lstStyle/>
                    <a:p>
                      <a:pPr marL="0" marR="0">
                        <a:lnSpc>
                          <a:spcPct val="107000"/>
                        </a:lnSpc>
                        <a:spcBef>
                          <a:spcPts val="0"/>
                        </a:spcBef>
                        <a:spcAft>
                          <a:spcPts val="0"/>
                        </a:spcAft>
                      </a:pPr>
                      <a:r>
                        <a:rPr lang="en-US" sz="1200">
                          <a:effectLst/>
                        </a:rPr>
                        <a:t>F3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15DEC07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15DEC07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15DEC07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08APR96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01OCT99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extLst>
                  <a:ext uri="{0D108BD9-81ED-4DB2-BD59-A6C34878D82A}">
                    <a16:rowId xmlns:a16="http://schemas.microsoft.com/office/drawing/2014/main" val="112380877"/>
                  </a:ext>
                </a:extLst>
              </a:tr>
              <a:tr h="0">
                <a:tc>
                  <a:txBody>
                    <a:bodyPr/>
                    <a:lstStyle/>
                    <a:p>
                      <a:pPr marL="0" marR="0">
                        <a:lnSpc>
                          <a:spcPct val="107000"/>
                        </a:lnSpc>
                        <a:spcBef>
                          <a:spcPts val="0"/>
                        </a:spcBef>
                        <a:spcAft>
                          <a:spcPts val="0"/>
                        </a:spcAft>
                      </a:pPr>
                      <a:r>
                        <a:rPr lang="en-US" sz="1200">
                          <a:effectLst/>
                        </a:rPr>
                        <a:t>F4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01JUL06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01JUL06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08DEC04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a:effectLst/>
                        </a:rPr>
                        <a:t>15FEB98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0" marR="0">
                        <a:lnSpc>
                          <a:spcPct val="107000"/>
                        </a:lnSpc>
                        <a:spcBef>
                          <a:spcPts val="0"/>
                        </a:spcBef>
                        <a:spcAft>
                          <a:spcPts val="0"/>
                        </a:spcAft>
                      </a:pPr>
                      <a:r>
                        <a:rPr lang="en-US" sz="1200" dirty="0">
                          <a:effectLst/>
                        </a:rPr>
                        <a:t>01DEC99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extLst>
                  <a:ext uri="{0D108BD9-81ED-4DB2-BD59-A6C34878D82A}">
                    <a16:rowId xmlns:a16="http://schemas.microsoft.com/office/drawing/2014/main" val="2041196380"/>
                  </a:ext>
                </a:extLst>
              </a:tr>
            </a:tbl>
          </a:graphicData>
        </a:graphic>
      </p:graphicFrame>
      <p:sp>
        <p:nvSpPr>
          <p:cNvPr id="6" name="Rectangle 1">
            <a:extLst>
              <a:ext uri="{FF2B5EF4-FFF2-40B4-BE49-F238E27FC236}">
                <a16:creationId xmlns:a16="http://schemas.microsoft.com/office/drawing/2014/main" id="{8FB06326-1AB5-4654-848D-D2480AFACB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53051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792162"/>
          </a:xfrm>
        </p:spPr>
        <p:txBody>
          <a:bodyPr>
            <a:normAutofit/>
          </a:bodyPr>
          <a:lstStyle/>
          <a:p>
            <a:pPr algn="ctr"/>
            <a:r>
              <a:rPr lang="en-US" dirty="0"/>
              <a:t>Common Facts That Destroy a Case</a:t>
            </a:r>
          </a:p>
        </p:txBody>
      </p:sp>
      <p:sp>
        <p:nvSpPr>
          <p:cNvPr id="3" name="Content Placeholder 2"/>
          <p:cNvSpPr>
            <a:spLocks noGrp="1"/>
          </p:cNvSpPr>
          <p:nvPr>
            <p:ph idx="1"/>
          </p:nvPr>
        </p:nvSpPr>
        <p:spPr>
          <a:xfrm>
            <a:off x="1914144" y="1066800"/>
            <a:ext cx="9997440" cy="5486400"/>
          </a:xfrm>
        </p:spPr>
        <p:txBody>
          <a:bodyPr>
            <a:normAutofit fontScale="55000" lnSpcReduction="20000"/>
          </a:bodyPr>
          <a:lstStyle/>
          <a:p>
            <a:r>
              <a:rPr lang="en-US" dirty="0"/>
              <a:t>An individual who was unlawfully present in the US for more than a year after April 1997, left and came back without inspection has the permanent bar</a:t>
            </a:r>
          </a:p>
          <a:p>
            <a:pPr lvl="1"/>
            <a:r>
              <a:rPr lang="en-US" dirty="0"/>
              <a:t>INA 212a9c: “Permanent bar”: US citizen marries an undocumented person and is excited to start immigration process.  Client lived in the US undocumented from 2001-2009 and then went back to Mexico for one month to visit sick parent.  Came back to the US by sneaking over the border and has never left. They now have the “permanent bar” and will not be eligible to apply for immigrant status until they leave the country for 10 years. No waiver.</a:t>
            </a:r>
          </a:p>
          <a:p>
            <a:r>
              <a:rPr lang="en-US" dirty="0"/>
              <a:t> Many individuals have no pathway to legal status under the current law</a:t>
            </a:r>
          </a:p>
          <a:p>
            <a:pPr lvl="1"/>
            <a:r>
              <a:rPr lang="en-US" dirty="0"/>
              <a:t>Typical fact pattern:  undocumented couple is working in the US and raising their children who are US citizens.  They have never been arrested and have been paying taxes.  These individuals generally do not have a pathway to lawful status (why DACA was so helpful to young students)</a:t>
            </a:r>
          </a:p>
          <a:p>
            <a:r>
              <a:rPr lang="en-US" dirty="0"/>
              <a:t>Many individuals have a bar to admission such as a false claim to US citizenship</a:t>
            </a:r>
          </a:p>
          <a:p>
            <a:pPr lvl="1"/>
            <a:r>
              <a:rPr lang="en-US" dirty="0"/>
              <a:t>Typical fact pattern:  at age 16 undocumented student used their cousin’s birth certificate to get a driver’s license.  This is a false claim to US citizenship and is a permanent bar.  No waiver. </a:t>
            </a:r>
          </a:p>
        </p:txBody>
      </p:sp>
    </p:spTree>
    <p:extLst>
      <p:ext uri="{BB962C8B-B14F-4D97-AF65-F5344CB8AC3E}">
        <p14:creationId xmlns:p14="http://schemas.microsoft.com/office/powerpoint/2010/main" val="4262554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7C07D1E-A757-4FA5-A73C-0C1FF1AF03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 presentation General</Template>
  <TotalTime>0</TotalTime>
  <Words>1843</Words>
  <Application>Microsoft Office PowerPoint</Application>
  <PresentationFormat>Widescreen</PresentationFormat>
  <Paragraphs>120</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Verdana</vt:lpstr>
      <vt:lpstr>Wingdings 2</vt:lpstr>
      <vt:lpstr>Solstice</vt:lpstr>
      <vt:lpstr>Immigration Law Overview</vt:lpstr>
      <vt:lpstr>Goals for Presentation </vt:lpstr>
      <vt:lpstr>Department of Homeland Security Structure: Three Branches</vt:lpstr>
      <vt:lpstr>USCIS Mission Statement Change in 2018</vt:lpstr>
      <vt:lpstr>PowerPoint Presentation</vt:lpstr>
      <vt:lpstr>I can maybe help 2-3 out of every 10 consults</vt:lpstr>
      <vt:lpstr>Family Immigration</vt:lpstr>
      <vt:lpstr>DOS Visa Bulletin Family Preference: if your application was filed before this date you are eligible to apply (24 year wait for Mexican adult married children of US citizens) F1:unmarried adult child of citizen/ F2A: spouse/minor child of lawful resident/ F2B unmarried adult child of lawful resident /F3 married adult child of US citizen /F4 brothers and sisters of US citizen</vt:lpstr>
      <vt:lpstr>Common Facts That Destroy a Case</vt:lpstr>
      <vt:lpstr>New Public Charge Regulations</vt:lpstr>
      <vt:lpstr>Some Other Policy Changes</vt:lpstr>
      <vt:lpstr>Special Immigrant Juvenile Status</vt:lpstr>
      <vt:lpstr>Asylum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2013-06-05T15:40:07Z</dcterms:created>
  <dcterms:modified xsi:type="dcterms:W3CDTF">2020-03-04T19:15:34Z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